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61" r:id="rId4"/>
    <p:sldId id="262" r:id="rId5"/>
    <p:sldId id="263" r:id="rId6"/>
    <p:sldId id="266" r:id="rId7"/>
    <p:sldId id="267" r:id="rId8"/>
    <p:sldId id="341" r:id="rId9"/>
    <p:sldId id="342" r:id="rId10"/>
    <p:sldId id="343" r:id="rId11"/>
    <p:sldId id="268" r:id="rId12"/>
    <p:sldId id="269" r:id="rId13"/>
    <p:sldId id="270" r:id="rId14"/>
    <p:sldId id="271" r:id="rId15"/>
    <p:sldId id="354" r:id="rId16"/>
    <p:sldId id="351" r:id="rId17"/>
    <p:sldId id="352" r:id="rId18"/>
    <p:sldId id="353" r:id="rId19"/>
    <p:sldId id="272" r:id="rId20"/>
    <p:sldId id="273" r:id="rId21"/>
    <p:sldId id="274" r:id="rId22"/>
    <p:sldId id="278" r:id="rId23"/>
    <p:sldId id="279" r:id="rId24"/>
    <p:sldId id="350" r:id="rId25"/>
    <p:sldId id="280" r:id="rId26"/>
    <p:sldId id="281" r:id="rId27"/>
    <p:sldId id="282" r:id="rId28"/>
    <p:sldId id="292" r:id="rId29"/>
    <p:sldId id="293" r:id="rId30"/>
    <p:sldId id="329" r:id="rId31"/>
  </p:sldIdLst>
  <p:sldSz cx="9144000" cy="6858000" type="screen4x3"/>
  <p:notesSz cx="6858000" cy="9144000"/>
  <p:defaultTextStyle>
    <a:lvl1pPr defTabSz="457200">
      <a:defRPr>
        <a:solidFill>
          <a:srgbClr val="3C3C3B"/>
        </a:solidFill>
        <a:latin typeface="+mn-lt"/>
        <a:ea typeface="+mn-ea"/>
        <a:cs typeface="+mn-cs"/>
        <a:sym typeface="Helvetica"/>
      </a:defRPr>
    </a:lvl1pPr>
    <a:lvl2pPr defTabSz="457200">
      <a:defRPr>
        <a:solidFill>
          <a:srgbClr val="3C3C3B"/>
        </a:solidFill>
        <a:latin typeface="+mn-lt"/>
        <a:ea typeface="+mn-ea"/>
        <a:cs typeface="+mn-cs"/>
        <a:sym typeface="Helvetica"/>
      </a:defRPr>
    </a:lvl2pPr>
    <a:lvl3pPr defTabSz="457200">
      <a:defRPr>
        <a:solidFill>
          <a:srgbClr val="3C3C3B"/>
        </a:solidFill>
        <a:latin typeface="+mn-lt"/>
        <a:ea typeface="+mn-ea"/>
        <a:cs typeface="+mn-cs"/>
        <a:sym typeface="Helvetica"/>
      </a:defRPr>
    </a:lvl3pPr>
    <a:lvl4pPr defTabSz="457200">
      <a:defRPr>
        <a:solidFill>
          <a:srgbClr val="3C3C3B"/>
        </a:solidFill>
        <a:latin typeface="+mn-lt"/>
        <a:ea typeface="+mn-ea"/>
        <a:cs typeface="+mn-cs"/>
        <a:sym typeface="Helvetica"/>
      </a:defRPr>
    </a:lvl4pPr>
    <a:lvl5pPr defTabSz="457200">
      <a:defRPr>
        <a:solidFill>
          <a:srgbClr val="3C3C3B"/>
        </a:solidFill>
        <a:latin typeface="+mn-lt"/>
        <a:ea typeface="+mn-ea"/>
        <a:cs typeface="+mn-cs"/>
        <a:sym typeface="Helvetica"/>
      </a:defRPr>
    </a:lvl5pPr>
    <a:lvl6pPr defTabSz="457200">
      <a:defRPr>
        <a:solidFill>
          <a:srgbClr val="3C3C3B"/>
        </a:solidFill>
        <a:latin typeface="+mn-lt"/>
        <a:ea typeface="+mn-ea"/>
        <a:cs typeface="+mn-cs"/>
        <a:sym typeface="Helvetica"/>
      </a:defRPr>
    </a:lvl6pPr>
    <a:lvl7pPr defTabSz="457200">
      <a:defRPr>
        <a:solidFill>
          <a:srgbClr val="3C3C3B"/>
        </a:solidFill>
        <a:latin typeface="+mn-lt"/>
        <a:ea typeface="+mn-ea"/>
        <a:cs typeface="+mn-cs"/>
        <a:sym typeface="Helvetica"/>
      </a:defRPr>
    </a:lvl7pPr>
    <a:lvl8pPr defTabSz="457200">
      <a:defRPr>
        <a:solidFill>
          <a:srgbClr val="3C3C3B"/>
        </a:solidFill>
        <a:latin typeface="+mn-lt"/>
        <a:ea typeface="+mn-ea"/>
        <a:cs typeface="+mn-cs"/>
        <a:sym typeface="Helvetica"/>
      </a:defRPr>
    </a:lvl8pPr>
    <a:lvl9pPr defTabSz="457200">
      <a:defRPr>
        <a:solidFill>
          <a:srgbClr val="3C3C3B"/>
        </a:solidFill>
        <a:latin typeface="+mn-lt"/>
        <a:ea typeface="+mn-ea"/>
        <a:cs typeface="+mn-cs"/>
        <a:sym typeface="Helvetica"/>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3C3C3B"/>
        </a:fontRef>
        <a:srgbClr val="3C3C3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6CACB"/>
          </a:solidFill>
        </a:fill>
      </a:tcStyle>
    </a:wholeTbl>
    <a:band2H>
      <a:tcTxStyle/>
      <a:tcStyle>
        <a:tcBdr/>
        <a:fill>
          <a:solidFill>
            <a:srgbClr val="EBE6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122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122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1223"/>
          </a:solidFill>
        </a:fill>
      </a:tcStyle>
    </a:firstRow>
  </a:tblStyle>
  <a:tblStyle styleId="{C7B018BB-80A7-4F77-B60F-C8B233D01FF8}" styleName="">
    <a:tblBg/>
    <a:wholeTbl>
      <a:tcTxStyle b="on" i="on">
        <a:fontRef idx="minor">
          <a:srgbClr val="3C3C3B"/>
        </a:fontRef>
        <a:srgbClr val="3C3C3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E9E8"/>
          </a:solidFill>
        </a:fill>
      </a:tcStyle>
    </a:wholeTbl>
    <a:band2H>
      <a:tcTxStyle/>
      <a:tcStyle>
        <a:tcBdr/>
        <a:fill>
          <a:solidFill>
            <a:srgbClr val="F4F4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C1BF"/>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C1BF"/>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C1BF"/>
          </a:solidFill>
        </a:fill>
      </a:tcStyle>
    </a:firstRow>
  </a:tblStyle>
  <a:tblStyle styleId="{EEE7283C-3CF3-47DC-8721-378D4A62B228}" styleName="">
    <a:tblBg/>
    <a:wholeTbl>
      <a:tcTxStyle b="on" i="on">
        <a:fontRef idx="minor">
          <a:srgbClr val="3C3C3B"/>
        </a:fontRef>
        <a:srgbClr val="3C3C3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3D2CB"/>
          </a:solidFill>
        </a:fill>
      </a:tcStyle>
    </a:wholeTbl>
    <a:band2H>
      <a:tcTxStyle/>
      <a:tcStyle>
        <a:tcBdr/>
        <a:fill>
          <a:solidFill>
            <a:srgbClr val="F9EA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6421"/>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6421"/>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6421"/>
          </a:solidFill>
        </a:fill>
      </a:tcStyle>
    </a:firstRow>
  </a:tblStyle>
  <a:tblStyle styleId="{CF821DB8-F4EB-4A41-A1BA-3FCAFE7338EE}" styleName="">
    <a:tblBg/>
    <a:wholeTbl>
      <a:tcTxStyle b="on" i="on">
        <a:fontRef idx="minor">
          <a:srgbClr val="3C3C3B"/>
        </a:fontRef>
        <a:srgbClr val="3C3C3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1223"/>
          </a:solidFill>
        </a:fill>
      </a:tcStyle>
    </a:firstCol>
    <a:lastRow>
      <a:tcTxStyle b="on" i="on">
        <a:fontRef idx="minor">
          <a:srgbClr val="3C3C3B"/>
        </a:fontRef>
        <a:srgbClr val="3C3C3B"/>
      </a:tcTxStyle>
      <a:tcStyle>
        <a:tcBdr>
          <a:left>
            <a:ln w="12700" cap="flat">
              <a:noFill/>
              <a:miter lim="400000"/>
            </a:ln>
          </a:left>
          <a:right>
            <a:ln w="12700" cap="flat">
              <a:noFill/>
              <a:miter lim="400000"/>
            </a:ln>
          </a:right>
          <a:top>
            <a:ln w="50800" cap="flat">
              <a:solidFill>
                <a:srgbClr val="3C3C3B"/>
              </a:solidFill>
              <a:prstDash val="solid"/>
              <a:bevel/>
            </a:ln>
          </a:top>
          <a:bottom>
            <a:ln w="25400" cap="flat">
              <a:solidFill>
                <a:srgbClr val="3C3C3B"/>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3C3C3B"/>
              </a:solidFill>
              <a:prstDash val="solid"/>
              <a:bevel/>
            </a:ln>
          </a:top>
          <a:bottom>
            <a:ln w="25400" cap="flat">
              <a:solidFill>
                <a:srgbClr val="3C3C3B"/>
              </a:solidFill>
              <a:prstDash val="solid"/>
              <a:bevel/>
            </a:ln>
          </a:bottom>
          <a:insideH>
            <a:ln w="12700" cap="flat">
              <a:noFill/>
              <a:miter lim="400000"/>
            </a:ln>
          </a:insideH>
          <a:insideV>
            <a:ln w="12700" cap="flat">
              <a:noFill/>
              <a:miter lim="400000"/>
            </a:ln>
          </a:insideV>
        </a:tcBdr>
        <a:fill>
          <a:solidFill>
            <a:srgbClr val="791223"/>
          </a:solidFill>
        </a:fill>
      </a:tcStyle>
    </a:firstRow>
  </a:tblStyle>
  <a:tblStyle styleId="{33BA23B1-9221-436E-865A-0063620EA4FD}" styleName="">
    <a:tblBg/>
    <a:wholeTbl>
      <a:tcTxStyle b="on" i="on">
        <a:fontRef idx="minor">
          <a:srgbClr val="3C3C3B"/>
        </a:fontRef>
        <a:srgbClr val="3C3C3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CDCD"/>
          </a:solidFill>
        </a:fill>
      </a:tcStyle>
    </a:wholeTbl>
    <a:band2H>
      <a:tcTxStyle/>
      <a:tcStyle>
        <a:tcBdr/>
        <a:fill>
          <a:solidFill>
            <a:srgbClr val="E7E7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3C3B"/>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3C3B"/>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3C3B"/>
          </a:solidFill>
        </a:fill>
      </a:tcStyle>
    </a:firstRow>
  </a:tblStyle>
  <a:tblStyle styleId="{2708684C-4D16-4618-839F-0558EEFCDFE6}" styleName="">
    <a:tblBg/>
    <a:wholeTbl>
      <a:tcTxStyle b="on" i="on">
        <a:fontRef idx="minor">
          <a:srgbClr val="3C3C3B"/>
        </a:fontRef>
        <a:srgbClr val="3C3C3B"/>
      </a:tcTxStyle>
      <a:tcStyle>
        <a:tcBdr>
          <a:left>
            <a:ln w="12700" cap="flat">
              <a:solidFill>
                <a:srgbClr val="3C3C3B"/>
              </a:solidFill>
              <a:prstDash val="solid"/>
              <a:bevel/>
            </a:ln>
          </a:left>
          <a:right>
            <a:ln w="12700" cap="flat">
              <a:solidFill>
                <a:srgbClr val="3C3C3B"/>
              </a:solidFill>
              <a:prstDash val="solid"/>
              <a:bevel/>
            </a:ln>
          </a:right>
          <a:top>
            <a:ln w="12700" cap="flat">
              <a:solidFill>
                <a:srgbClr val="3C3C3B"/>
              </a:solidFill>
              <a:prstDash val="solid"/>
              <a:bevel/>
            </a:ln>
          </a:top>
          <a:bottom>
            <a:ln w="12700" cap="flat">
              <a:solidFill>
                <a:srgbClr val="3C3C3B"/>
              </a:solidFill>
              <a:prstDash val="solid"/>
              <a:bevel/>
            </a:ln>
          </a:bottom>
          <a:insideH>
            <a:ln w="12700" cap="flat">
              <a:solidFill>
                <a:srgbClr val="3C3C3B"/>
              </a:solidFill>
              <a:prstDash val="solid"/>
              <a:bevel/>
            </a:ln>
          </a:insideH>
          <a:insideV>
            <a:ln w="12700" cap="flat">
              <a:solidFill>
                <a:srgbClr val="3C3C3B"/>
              </a:solidFill>
              <a:prstDash val="solid"/>
              <a:bevel/>
            </a:ln>
          </a:insideV>
        </a:tcBdr>
        <a:fill>
          <a:solidFill>
            <a:srgbClr val="3C3C3B">
              <a:alpha val="20000"/>
            </a:srgbClr>
          </a:solidFill>
        </a:fill>
      </a:tcStyle>
    </a:wholeTbl>
    <a:band2H>
      <a:tcTxStyle/>
      <a:tcStyle>
        <a:tcBdr/>
        <a:fill>
          <a:solidFill>
            <a:srgbClr val="FFFFFF"/>
          </a:solidFill>
        </a:fill>
      </a:tcStyle>
    </a:band2H>
    <a:firstCol>
      <a:tcTxStyle b="on" i="on">
        <a:fontRef idx="minor">
          <a:srgbClr val="3C3C3B"/>
        </a:fontRef>
        <a:srgbClr val="3C3C3B"/>
      </a:tcTxStyle>
      <a:tcStyle>
        <a:tcBdr>
          <a:left>
            <a:ln w="12700" cap="flat">
              <a:solidFill>
                <a:srgbClr val="3C3C3B"/>
              </a:solidFill>
              <a:prstDash val="solid"/>
              <a:bevel/>
            </a:ln>
          </a:left>
          <a:right>
            <a:ln w="12700" cap="flat">
              <a:solidFill>
                <a:srgbClr val="3C3C3B"/>
              </a:solidFill>
              <a:prstDash val="solid"/>
              <a:bevel/>
            </a:ln>
          </a:right>
          <a:top>
            <a:ln w="12700" cap="flat">
              <a:solidFill>
                <a:srgbClr val="3C3C3B"/>
              </a:solidFill>
              <a:prstDash val="solid"/>
              <a:bevel/>
            </a:ln>
          </a:top>
          <a:bottom>
            <a:ln w="12700" cap="flat">
              <a:solidFill>
                <a:srgbClr val="3C3C3B"/>
              </a:solidFill>
              <a:prstDash val="solid"/>
              <a:bevel/>
            </a:ln>
          </a:bottom>
          <a:insideH>
            <a:ln w="12700" cap="flat">
              <a:solidFill>
                <a:srgbClr val="3C3C3B"/>
              </a:solidFill>
              <a:prstDash val="solid"/>
              <a:bevel/>
            </a:ln>
          </a:insideH>
          <a:insideV>
            <a:ln w="12700" cap="flat">
              <a:solidFill>
                <a:srgbClr val="3C3C3B"/>
              </a:solidFill>
              <a:prstDash val="solid"/>
              <a:bevel/>
            </a:ln>
          </a:insideV>
        </a:tcBdr>
        <a:fill>
          <a:solidFill>
            <a:srgbClr val="3C3C3B">
              <a:alpha val="20000"/>
            </a:srgbClr>
          </a:solidFill>
        </a:fill>
      </a:tcStyle>
    </a:firstCol>
    <a:lastRow>
      <a:tcTxStyle b="on" i="on">
        <a:fontRef idx="minor">
          <a:srgbClr val="3C3C3B"/>
        </a:fontRef>
        <a:srgbClr val="3C3C3B"/>
      </a:tcTxStyle>
      <a:tcStyle>
        <a:tcBdr>
          <a:left>
            <a:ln w="12700" cap="flat">
              <a:solidFill>
                <a:srgbClr val="3C3C3B"/>
              </a:solidFill>
              <a:prstDash val="solid"/>
              <a:bevel/>
            </a:ln>
          </a:left>
          <a:right>
            <a:ln w="12700" cap="flat">
              <a:solidFill>
                <a:srgbClr val="3C3C3B"/>
              </a:solidFill>
              <a:prstDash val="solid"/>
              <a:bevel/>
            </a:ln>
          </a:right>
          <a:top>
            <a:ln w="50800" cap="flat">
              <a:solidFill>
                <a:srgbClr val="3C3C3B"/>
              </a:solidFill>
              <a:prstDash val="solid"/>
              <a:bevel/>
            </a:ln>
          </a:top>
          <a:bottom>
            <a:ln w="12700" cap="flat">
              <a:solidFill>
                <a:srgbClr val="3C3C3B"/>
              </a:solidFill>
              <a:prstDash val="solid"/>
              <a:bevel/>
            </a:ln>
          </a:bottom>
          <a:insideH>
            <a:ln w="12700" cap="flat">
              <a:solidFill>
                <a:srgbClr val="3C3C3B"/>
              </a:solidFill>
              <a:prstDash val="solid"/>
              <a:bevel/>
            </a:ln>
          </a:insideH>
          <a:insideV>
            <a:ln w="12700" cap="flat">
              <a:solidFill>
                <a:srgbClr val="3C3C3B"/>
              </a:solidFill>
              <a:prstDash val="solid"/>
              <a:bevel/>
            </a:ln>
          </a:insideV>
        </a:tcBdr>
        <a:fill>
          <a:noFill/>
        </a:fill>
      </a:tcStyle>
    </a:lastRow>
    <a:firstRow>
      <a:tcTxStyle b="on" i="on">
        <a:fontRef idx="minor">
          <a:srgbClr val="3C3C3B"/>
        </a:fontRef>
        <a:srgbClr val="3C3C3B"/>
      </a:tcTxStyle>
      <a:tcStyle>
        <a:tcBdr>
          <a:left>
            <a:ln w="12700" cap="flat">
              <a:solidFill>
                <a:srgbClr val="3C3C3B"/>
              </a:solidFill>
              <a:prstDash val="solid"/>
              <a:bevel/>
            </a:ln>
          </a:left>
          <a:right>
            <a:ln w="12700" cap="flat">
              <a:solidFill>
                <a:srgbClr val="3C3C3B"/>
              </a:solidFill>
              <a:prstDash val="solid"/>
              <a:bevel/>
            </a:ln>
          </a:right>
          <a:top>
            <a:ln w="12700" cap="flat">
              <a:solidFill>
                <a:srgbClr val="3C3C3B"/>
              </a:solidFill>
              <a:prstDash val="solid"/>
              <a:bevel/>
            </a:ln>
          </a:top>
          <a:bottom>
            <a:ln w="25400" cap="flat">
              <a:solidFill>
                <a:srgbClr val="3C3C3B"/>
              </a:solidFill>
              <a:prstDash val="solid"/>
              <a:bevel/>
            </a:ln>
          </a:bottom>
          <a:insideH>
            <a:ln w="12700" cap="flat">
              <a:solidFill>
                <a:srgbClr val="3C3C3B"/>
              </a:solidFill>
              <a:prstDash val="solid"/>
              <a:bevel/>
            </a:ln>
          </a:insideH>
          <a:insideV>
            <a:ln w="12700" cap="flat">
              <a:solidFill>
                <a:srgbClr val="3C3C3B"/>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71"/>
    <p:restoredTop sz="68819"/>
  </p:normalViewPr>
  <p:slideViewPr>
    <p:cSldViewPr snapToGrid="0" snapToObjects="1">
      <p:cViewPr varScale="1">
        <p:scale>
          <a:sx n="62" d="100"/>
          <a:sy n="62" d="100"/>
        </p:scale>
        <p:origin x="-25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8" name="Shape 4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641928596"/>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mendeley.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mendeley.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prstGeom prst="rect">
            <a:avLst/>
          </a:prstGeom>
        </p:spPr>
        <p:txBody>
          <a:bodyPr/>
          <a:lstStyle/>
          <a:p>
            <a:pPr lvl="0"/>
            <a:endParaRPr/>
          </a:p>
        </p:txBody>
      </p:sp>
      <p:sp>
        <p:nvSpPr>
          <p:cNvPr id="57" name="Shape 57"/>
          <p:cNvSpPr>
            <a:spLocks noGrp="1"/>
          </p:cNvSpPr>
          <p:nvPr>
            <p:ph type="body" sz="quarter" idx="1"/>
          </p:nvPr>
        </p:nvSpPr>
        <p:spPr>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1400" dirty="0" smtClean="0"/>
              <a:t>Welcome to this introductory session on Mendeley. This presentation will cover the basics of what Mendeley is, how it can help to improve your research and writing processes and how you actually use it.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pPr lvl="0"/>
            <a:endParaRPr/>
          </a:p>
        </p:txBody>
      </p:sp>
      <p:sp>
        <p:nvSpPr>
          <p:cNvPr id="156" name="Shape 156"/>
          <p:cNvSpPr>
            <a:spLocks noGrp="1"/>
          </p:cNvSpPr>
          <p:nvPr>
            <p:ph type="body" sz="quarter" idx="1"/>
          </p:nvPr>
        </p:nvSpPr>
        <p:spPr>
          <a:prstGeom prst="rect">
            <a:avLst/>
          </a:prstGeom>
        </p:spPr>
        <p:txBody>
          <a:bodyPr/>
          <a:lstStyle/>
          <a:p>
            <a:pPr lvl="0">
              <a:lnSpc>
                <a:spcPct val="117999"/>
              </a:lnSpc>
              <a:defRPr sz="1800"/>
            </a:pPr>
            <a:endParaRPr lang="en-GB" sz="1400" dirty="0" smtClean="0"/>
          </a:p>
          <a:p>
            <a:pPr lvl="0">
              <a:lnSpc>
                <a:spcPct val="117999"/>
              </a:lnSpc>
              <a:defRPr sz="1800"/>
            </a:pPr>
            <a:r>
              <a:rPr lang="en-GB" sz="1400" dirty="0" smtClean="0"/>
              <a:t>Mendeley has partnered</a:t>
            </a:r>
            <a:r>
              <a:rPr lang="en-GB" sz="1400" baseline="0" dirty="0" smtClean="0"/>
              <a:t> with Science Direct and Scopus to make importing articles and references into your library even faster. </a:t>
            </a:r>
          </a:p>
          <a:p>
            <a:pPr lvl="0">
              <a:lnSpc>
                <a:spcPct val="117999"/>
              </a:lnSpc>
              <a:defRPr sz="1800"/>
            </a:pPr>
            <a:endParaRPr lang="en-GB" sz="1400" baseline="0" dirty="0" smtClean="0"/>
          </a:p>
          <a:p>
            <a:pPr lvl="0">
              <a:lnSpc>
                <a:spcPct val="117999"/>
              </a:lnSpc>
              <a:defRPr sz="1800"/>
            </a:pPr>
            <a:r>
              <a:rPr lang="en-GB" sz="1400" baseline="0" dirty="0" smtClean="0"/>
              <a:t>In Scopus and Science Direct and Scopus, click export to see the save to Mendeley option so you can add an article to your library. Options to Save to Mendeley show up in many other databases, but if an integrated solution like this is not available simply use the web importer to do the trick. </a:t>
            </a:r>
            <a:endParaRPr sz="1400" dirty="0"/>
          </a:p>
        </p:txBody>
      </p:sp>
    </p:spTree>
    <p:extLst>
      <p:ext uri="{BB962C8B-B14F-4D97-AF65-F5344CB8AC3E}">
        <p14:creationId xmlns:p14="http://schemas.microsoft.com/office/powerpoint/2010/main" val="1151107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prstGeom prst="rect">
            <a:avLst/>
          </a:prstGeom>
        </p:spPr>
        <p:txBody>
          <a:bodyPr/>
          <a:lstStyle/>
          <a:p>
            <a:pPr lvl="0"/>
            <a:endParaRPr/>
          </a:p>
        </p:txBody>
      </p:sp>
      <p:sp>
        <p:nvSpPr>
          <p:cNvPr id="167" name="Shape 167"/>
          <p:cNvSpPr>
            <a:spLocks noGrp="1"/>
          </p:cNvSpPr>
          <p:nvPr>
            <p:ph type="body" sz="quarter" idx="1"/>
          </p:nvPr>
        </p:nvSpPr>
        <p:spPr>
          <a:prstGeom prst="rect">
            <a:avLst/>
          </a:prstGeom>
        </p:spPr>
        <p:txBody>
          <a:bodyPr/>
          <a:lstStyle/>
          <a:p>
            <a:pPr lvl="0">
              <a:lnSpc>
                <a:spcPct val="117999"/>
              </a:lnSpc>
              <a:defRPr sz="1800"/>
            </a:pPr>
            <a:r>
              <a:rPr lang="en-GB" sz="1400" dirty="0" smtClean="0"/>
              <a:t>Unlike</a:t>
            </a:r>
            <a:r>
              <a:rPr lang="en-GB" sz="1400" baseline="0" dirty="0" smtClean="0"/>
              <a:t> other Reference Managers, Mendeley securely syncs your library between devices and backs it up online</a:t>
            </a:r>
            <a:r>
              <a:rPr sz="1400" smtClean="0"/>
              <a:t>.</a:t>
            </a:r>
            <a:r>
              <a:rPr lang="en-GB" sz="1400" dirty="0" smtClean="0"/>
              <a:t> That means that Mendeley desktop</a:t>
            </a:r>
            <a:r>
              <a:rPr lang="en-GB" sz="1400" baseline="0" dirty="0" smtClean="0"/>
              <a:t> and web update each other so you will always have access to your articles and references even if you are not at your computer. Your library is 100% secure and is not visible to anyone else but syncing does allow Mendeley to analyse your library anonymously so it make personalised suggestions to you on request, this way you can discover other researchers and research in your field and see what articles are more popular right now. </a:t>
            </a:r>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prstGeom prst="rect">
            <a:avLst/>
          </a:prstGeom>
        </p:spPr>
        <p:txBody>
          <a:bodyPr/>
          <a:lstStyle/>
          <a:p>
            <a:pPr lvl="0"/>
            <a:endParaRPr/>
          </a:p>
        </p:txBody>
      </p:sp>
      <p:sp>
        <p:nvSpPr>
          <p:cNvPr id="173" name="Shape 173"/>
          <p:cNvSpPr>
            <a:spLocks noGrp="1"/>
          </p:cNvSpPr>
          <p:nvPr>
            <p:ph type="body" sz="quarter" idx="1"/>
          </p:nvPr>
        </p:nvSpPr>
        <p:spPr>
          <a:prstGeom prst="rect">
            <a:avLst/>
          </a:prstGeom>
        </p:spPr>
        <p:txBody>
          <a:bodyPr/>
          <a:lstStyle>
            <a:lvl1pPr>
              <a:lnSpc>
                <a:spcPct val="117999"/>
              </a:lnSpc>
              <a:defRPr sz="1400"/>
            </a:lvl1pPr>
          </a:lstStyle>
          <a:p>
            <a:pPr lvl="0">
              <a:defRPr sz="1800"/>
            </a:pPr>
            <a:r>
              <a:rPr sz="1400"/>
              <a:t>Now that you’re familiar with adding references to your library, let’s talk about how you can order and structure your library.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prstGeom prst="rect">
            <a:avLst/>
          </a:prstGeom>
        </p:spPr>
        <p:txBody>
          <a:bodyPr/>
          <a:lstStyle/>
          <a:p>
            <a:pPr lvl="0"/>
            <a:endParaRPr/>
          </a:p>
        </p:txBody>
      </p:sp>
      <p:sp>
        <p:nvSpPr>
          <p:cNvPr id="205" name="Shape 205"/>
          <p:cNvSpPr>
            <a:spLocks noGrp="1"/>
          </p:cNvSpPr>
          <p:nvPr>
            <p:ph type="body" sz="quarter" idx="1"/>
          </p:nvPr>
        </p:nvSpPr>
        <p:spPr>
          <a:prstGeom prst="rect">
            <a:avLst/>
          </a:prstGeom>
        </p:spPr>
        <p:txBody>
          <a:bodyPr/>
          <a:lstStyle/>
          <a:p>
            <a:pPr lvl="0">
              <a:lnSpc>
                <a:spcPct val="117999"/>
              </a:lnSpc>
              <a:defRPr sz="1800"/>
            </a:pPr>
            <a:r>
              <a:rPr sz="1400"/>
              <a:t>Mendeley Desktop’s interface should be fairly intuitive if you’re familiar with programs like iTunes, or even Gmail. The left-hand panel offers a number of different options to help filter your document list to exactly what you need to find.</a:t>
            </a:r>
          </a:p>
          <a:p>
            <a:pPr lvl="0">
              <a:lnSpc>
                <a:spcPct val="117999"/>
              </a:lnSpc>
              <a:defRPr sz="1800"/>
            </a:pPr>
            <a:endParaRPr sz="1400"/>
          </a:p>
          <a:p>
            <a:pPr lvl="0">
              <a:lnSpc>
                <a:spcPct val="117999"/>
              </a:lnSpc>
              <a:defRPr sz="1800"/>
            </a:pPr>
            <a:r>
              <a:rPr sz="1400"/>
              <a:t>The default position when opening Mendeley Desktop is ‘All Documents,’ which will list all items in your library. You can use the column headings (such as Author Names, Year, etc.) to order your documents by that value - this can be useful for finding works by a specific author, for example.</a:t>
            </a:r>
          </a:p>
          <a:p>
            <a:pPr lvl="0">
              <a:lnSpc>
                <a:spcPct val="117999"/>
              </a:lnSpc>
              <a:defRPr sz="1800"/>
            </a:pPr>
            <a:endParaRPr sz="1400"/>
          </a:p>
          <a:p>
            <a:pPr lvl="0">
              <a:lnSpc>
                <a:spcPct val="117999"/>
              </a:lnSpc>
              <a:defRPr sz="1800"/>
            </a:pPr>
            <a:r>
              <a:rPr sz="1400"/>
              <a:t>When you add materials to your library, they will initially be marked as unread - indicated by a large green dot in the second column. You can toggle this off and on by clicking it. Alternatively, a document will be marked as read once you’ve spent a certain amount of time reading it in the Mendeley PDF reader.</a:t>
            </a:r>
          </a:p>
          <a:p>
            <a:pPr lvl="0">
              <a:lnSpc>
                <a:spcPct val="117999"/>
              </a:lnSpc>
              <a:defRPr sz="1800"/>
            </a:pPr>
            <a:endParaRPr sz="1400"/>
          </a:p>
          <a:p>
            <a:pPr lvl="0">
              <a:lnSpc>
                <a:spcPct val="117999"/>
              </a:lnSpc>
              <a:defRPr sz="1800"/>
            </a:pPr>
            <a:r>
              <a:rPr sz="1400"/>
              <a:t>You can ‘star’ documents to mark them as favorites. They can then be easily retrieved via the left-hand panel.</a:t>
            </a:r>
          </a:p>
          <a:p>
            <a:pPr lvl="0">
              <a:lnSpc>
                <a:spcPct val="117999"/>
              </a:lnSpc>
              <a:defRPr sz="1800"/>
            </a:pPr>
            <a:endParaRPr sz="1400"/>
          </a:p>
          <a:p>
            <a:pPr lvl="0">
              <a:lnSpc>
                <a:spcPct val="117999"/>
              </a:lnSpc>
              <a:defRPr sz="1800"/>
            </a:pPr>
            <a:r>
              <a:rPr sz="1400"/>
              <a:t>You can also use the left-hand panel to access items you’ve recently added, or items you’ve recently read.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prstGeom prst="rect">
            <a:avLst/>
          </a:prstGeom>
        </p:spPr>
        <p:txBody>
          <a:bodyPr/>
          <a:lstStyle/>
          <a:p>
            <a:pPr lvl="0"/>
            <a:endParaRPr/>
          </a:p>
        </p:txBody>
      </p:sp>
      <p:sp>
        <p:nvSpPr>
          <p:cNvPr id="217" name="Shape 217"/>
          <p:cNvSpPr>
            <a:spLocks noGrp="1"/>
          </p:cNvSpPr>
          <p:nvPr>
            <p:ph type="body" sz="quarter" idx="1"/>
          </p:nvPr>
        </p:nvSpPr>
        <p:spPr>
          <a:prstGeom prst="rect">
            <a:avLst/>
          </a:prstGeom>
        </p:spPr>
        <p:txBody>
          <a:bodyPr/>
          <a:lstStyle/>
          <a:p>
            <a:pPr lvl="0">
              <a:lnSpc>
                <a:spcPct val="117999"/>
              </a:lnSpc>
              <a:defRPr sz="1800"/>
            </a:pPr>
            <a:r>
              <a:rPr sz="1400"/>
              <a:t>Folders allow you to quickly file your references under different topic headings. You can drag and drop references from your library onto the folder name in the left panel to add that reference to a folder.</a:t>
            </a:r>
          </a:p>
          <a:p>
            <a:pPr lvl="0">
              <a:lnSpc>
                <a:spcPct val="117999"/>
              </a:lnSpc>
              <a:defRPr sz="1800"/>
            </a:pPr>
            <a:endParaRPr sz="1400"/>
          </a:p>
          <a:p>
            <a:pPr lvl="0">
              <a:lnSpc>
                <a:spcPct val="117999"/>
              </a:lnSpc>
              <a:defRPr sz="1800"/>
            </a:pPr>
            <a:r>
              <a:rPr sz="1400"/>
              <a:t>You can also create folders within existing folders.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prstGeom prst="rect">
            <a:avLst/>
          </a:prstGeom>
        </p:spPr>
        <p:txBody>
          <a:bodyPr/>
          <a:lstStyle/>
          <a:p>
            <a:pPr lvl="0"/>
            <a:endParaRPr/>
          </a:p>
        </p:txBody>
      </p:sp>
      <p:sp>
        <p:nvSpPr>
          <p:cNvPr id="325" name="Shape 325"/>
          <p:cNvSpPr>
            <a:spLocks noGrp="1"/>
          </p:cNvSpPr>
          <p:nvPr>
            <p:ph type="body" sz="quarter" idx="1"/>
          </p:nvPr>
        </p:nvSpPr>
        <p:spPr>
          <a:prstGeom prst="rect">
            <a:avLst/>
          </a:prstGeom>
        </p:spPr>
        <p:txBody>
          <a:bodyPr/>
          <a:lstStyle/>
          <a:p>
            <a:pPr lvl="0">
              <a:lnSpc>
                <a:spcPct val="117999"/>
              </a:lnSpc>
              <a:defRPr sz="1800"/>
            </a:pPr>
            <a:r>
              <a:rPr lang="en-GB" sz="1400" dirty="0" smtClean="0"/>
              <a:t>Mendeley groups </a:t>
            </a:r>
            <a:r>
              <a:rPr sz="1400" smtClean="0"/>
              <a:t>allow </a:t>
            </a:r>
            <a:r>
              <a:rPr sz="1400"/>
              <a:t>you to come together with other users and to share </a:t>
            </a:r>
            <a:r>
              <a:rPr sz="1400" smtClean="0"/>
              <a:t>resource</a:t>
            </a:r>
            <a:r>
              <a:rPr lang="en-GB" sz="1400" dirty="0" smtClean="0"/>
              <a:t>s</a:t>
            </a:r>
            <a:r>
              <a:rPr sz="1400" smtClean="0"/>
              <a:t>. </a:t>
            </a:r>
            <a:r>
              <a:rPr sz="1400"/>
              <a:t>If you’ve already created or joined groups, you’ll see them listed in the left panel of Mendeley Desktop - underneath your personal folders. To add materials to a group, just drag and drop them onto the group name.</a:t>
            </a:r>
          </a:p>
          <a:p>
            <a:pPr lvl="0">
              <a:lnSpc>
                <a:spcPct val="117999"/>
              </a:lnSpc>
              <a:defRPr sz="1800"/>
            </a:pPr>
            <a:endParaRPr sz="1400"/>
          </a:p>
          <a:p>
            <a:pPr lvl="0">
              <a:lnSpc>
                <a:spcPct val="117999"/>
              </a:lnSpc>
              <a:defRPr sz="1800"/>
            </a:pPr>
            <a:r>
              <a:rPr sz="1400"/>
              <a:t>You can create new groups at any time by using the ‘Create Group…’ </a:t>
            </a:r>
            <a:r>
              <a:rPr sz="1400" smtClean="0"/>
              <a:t>option</a:t>
            </a:r>
            <a:r>
              <a:rPr lang="en-GB" sz="1400" dirty="0" smtClean="0"/>
              <a:t> both on Mendeley desktop and online</a:t>
            </a:r>
            <a:r>
              <a:rPr sz="1400" smtClean="0"/>
              <a:t>. </a:t>
            </a:r>
            <a:r>
              <a:rPr sz="1400"/>
              <a:t>The process is quick and easy. Mendeley offers three different types of group:</a:t>
            </a:r>
          </a:p>
          <a:p>
            <a:pPr lvl="0">
              <a:lnSpc>
                <a:spcPct val="117999"/>
              </a:lnSpc>
              <a:defRPr sz="1800"/>
            </a:pPr>
            <a:endParaRPr sz="1400"/>
          </a:p>
          <a:p>
            <a:pPr marL="84913" lvl="0" indent="-84913">
              <a:lnSpc>
                <a:spcPct val="117999"/>
              </a:lnSpc>
              <a:buSzPct val="100000"/>
              <a:buChar char="-"/>
              <a:defRPr sz="1800"/>
            </a:pPr>
            <a:r>
              <a:rPr sz="1400"/>
              <a:t>Open - these groups are publicly visible and accessible to anyone. They will be listed in the groups directory on Mendeley’s website. Members can add references to the group - but only the reference details will be added.</a:t>
            </a:r>
          </a:p>
          <a:p>
            <a:pPr marL="84913" lvl="0" indent="-84913">
              <a:lnSpc>
                <a:spcPct val="117999"/>
              </a:lnSpc>
              <a:buSzPct val="100000"/>
              <a:buChar char="-"/>
              <a:defRPr sz="1800"/>
            </a:pPr>
            <a:r>
              <a:rPr sz="1400"/>
              <a:t>Invite-only - these groups are publicly visible, but membership is controlled by the group admins. Anyone can ‘follow’ the group to access the references, but only full members can add or edit references.</a:t>
            </a:r>
          </a:p>
          <a:p>
            <a:pPr marL="84913" lvl="0" indent="-84913">
              <a:lnSpc>
                <a:spcPct val="117999"/>
              </a:lnSpc>
              <a:buSzPct val="100000"/>
              <a:buChar char="-"/>
              <a:defRPr sz="1800"/>
            </a:pPr>
            <a:r>
              <a:rPr sz="1400"/>
              <a:t>Private - these groups are not publicly visible. Members need to be invited. Members can share full-text papers with each other, and can also collaboratively highlight &amp; annotate on these materials.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prstGeom prst="rect">
            <a:avLst/>
          </a:prstGeom>
        </p:spPr>
        <p:txBody>
          <a:bodyPr/>
          <a:lstStyle/>
          <a:p>
            <a:pPr lvl="0"/>
            <a:endParaRPr/>
          </a:p>
        </p:txBody>
      </p:sp>
      <p:sp>
        <p:nvSpPr>
          <p:cNvPr id="233" name="Shape 233"/>
          <p:cNvSpPr>
            <a:spLocks noGrp="1"/>
          </p:cNvSpPr>
          <p:nvPr>
            <p:ph type="body" sz="quarter" idx="1"/>
          </p:nvPr>
        </p:nvSpPr>
        <p:spPr>
          <a:prstGeom prst="rect">
            <a:avLst/>
          </a:prstGeom>
        </p:spPr>
        <p:txBody>
          <a:bodyPr/>
          <a:lstStyle/>
          <a:p>
            <a:pPr lvl="0">
              <a:lnSpc>
                <a:spcPct val="117999"/>
              </a:lnSpc>
              <a:defRPr sz="1800"/>
            </a:pPr>
            <a:r>
              <a:rPr sz="1400"/>
              <a:t>Mendeley offers a powerful search tool to help you to locate items in your library. Just enter your search term in the field which appears in the top right corner and Mendeley will filter your current view to show references which contain that term. It will also search within the full text of PDF papers which appear in your library.</a:t>
            </a:r>
          </a:p>
          <a:p>
            <a:pPr lvl="0">
              <a:lnSpc>
                <a:spcPct val="117999"/>
              </a:lnSpc>
              <a:defRPr sz="1800"/>
            </a:pPr>
            <a:endParaRPr sz="1400"/>
          </a:p>
          <a:p>
            <a:pPr lvl="0">
              <a:lnSpc>
                <a:spcPct val="117999"/>
              </a:lnSpc>
              <a:defRPr sz="1800"/>
            </a:pPr>
            <a:r>
              <a:rPr sz="1400"/>
              <a:t>The search is context specific, so if you’re not getting the results you expect make sure that you have the appropriate folder selected in the left-hand panel. If in doubt, select ‘All Documents’.</a:t>
            </a:r>
          </a:p>
          <a:p>
            <a:pPr lvl="0">
              <a:lnSpc>
                <a:spcPct val="117999"/>
              </a:lnSpc>
              <a:defRPr sz="1800"/>
            </a:pPr>
            <a:endParaRPr sz="1400"/>
          </a:p>
          <a:p>
            <a:pPr lvl="0">
              <a:lnSpc>
                <a:spcPct val="117999"/>
              </a:lnSpc>
              <a:defRPr sz="1800"/>
            </a:pPr>
            <a:r>
              <a:rPr sz="1400"/>
              <a:t>Use the ‘clear’ button which appears on the yellow toolbar to remove the search filter.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pPr lvl="0"/>
            <a:endParaRPr/>
          </a:p>
        </p:txBody>
      </p:sp>
      <p:sp>
        <p:nvSpPr>
          <p:cNvPr id="247" name="Shape 247"/>
          <p:cNvSpPr>
            <a:spLocks noGrp="1"/>
          </p:cNvSpPr>
          <p:nvPr>
            <p:ph type="body" sz="quarter" idx="1"/>
          </p:nvPr>
        </p:nvSpPr>
        <p:spPr>
          <a:prstGeom prst="rect">
            <a:avLst/>
          </a:prstGeom>
        </p:spPr>
        <p:txBody>
          <a:bodyPr/>
          <a:lstStyle/>
          <a:p>
            <a:pPr lvl="0">
              <a:lnSpc>
                <a:spcPct val="117999"/>
              </a:lnSpc>
              <a:defRPr sz="1800"/>
            </a:pPr>
            <a:r>
              <a:rPr sz="1400"/>
              <a:t>You can also use tags to help locate a reference or references within your library. You can add multiple tags to your references using the document detail panel when you have the reference selected.</a:t>
            </a:r>
          </a:p>
          <a:p>
            <a:pPr lvl="0">
              <a:lnSpc>
                <a:spcPct val="117999"/>
              </a:lnSpc>
              <a:defRPr sz="1800"/>
            </a:pPr>
            <a:endParaRPr sz="1400"/>
          </a:p>
          <a:p>
            <a:pPr lvl="0">
              <a:lnSpc>
                <a:spcPct val="117999"/>
              </a:lnSpc>
              <a:defRPr sz="1800"/>
            </a:pPr>
            <a:r>
              <a:rPr sz="1400"/>
              <a:t>Then use the Filter by My Tags menu which appears in the bottom left corner to quickly pull up materials that you’ve tagged.</a:t>
            </a:r>
          </a:p>
          <a:p>
            <a:pPr lvl="0">
              <a:lnSpc>
                <a:spcPct val="117999"/>
              </a:lnSpc>
              <a:defRPr sz="1800"/>
            </a:pPr>
            <a:endParaRPr sz="1400"/>
          </a:p>
          <a:p>
            <a:pPr lvl="0">
              <a:lnSpc>
                <a:spcPct val="117999"/>
              </a:lnSpc>
              <a:defRPr sz="1800"/>
            </a:pPr>
            <a:r>
              <a:rPr sz="1400"/>
              <a:t>The list of available tags will only display tags used in your current folder view - so, again, make sure you are viewing the appropriate folder or All Documents before attempting to filter.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prstGeom prst="rect">
            <a:avLst/>
          </a:prstGeom>
        </p:spPr>
        <p:txBody>
          <a:bodyPr/>
          <a:lstStyle/>
          <a:p>
            <a:pPr lvl="0"/>
            <a:endParaRPr/>
          </a:p>
        </p:txBody>
      </p:sp>
      <p:sp>
        <p:nvSpPr>
          <p:cNvPr id="253" name="Shape 253"/>
          <p:cNvSpPr>
            <a:spLocks noGrp="1"/>
          </p:cNvSpPr>
          <p:nvPr>
            <p:ph type="body" sz="quarter" idx="1"/>
          </p:nvPr>
        </p:nvSpPr>
        <p:spPr>
          <a:prstGeom prst="rect">
            <a:avLst/>
          </a:prstGeom>
        </p:spPr>
        <p:txBody>
          <a:bodyPr/>
          <a:lstStyle/>
          <a:p>
            <a:pPr lvl="0">
              <a:lnSpc>
                <a:spcPct val="117999"/>
              </a:lnSpc>
              <a:defRPr sz="1800"/>
            </a:pPr>
            <a:r>
              <a:rPr lang="en-GB" sz="1400" dirty="0" smtClean="0"/>
              <a:t>As your library keeps growing</a:t>
            </a:r>
            <a:r>
              <a:rPr lang="en-GB" sz="1400" baseline="0" dirty="0" smtClean="0"/>
              <a:t> it is difficult to recall if you have already added a reference to your library or not and inevitably you end up adding the same article to your library twice, sometimes more</a:t>
            </a:r>
            <a:r>
              <a:rPr sz="1400" smtClean="0"/>
              <a:t>.</a:t>
            </a:r>
            <a:endParaRPr lang="en-GB" sz="1400" dirty="0" smtClean="0"/>
          </a:p>
          <a:p>
            <a:pPr lvl="0">
              <a:lnSpc>
                <a:spcPct val="117999"/>
              </a:lnSpc>
              <a:defRPr sz="1800"/>
            </a:pPr>
            <a:endParaRPr lang="en-GB" sz="1400" dirty="0" smtClean="0"/>
          </a:p>
          <a:p>
            <a:pPr lvl="0">
              <a:lnSpc>
                <a:spcPct val="117999"/>
              </a:lnSpc>
              <a:defRPr sz="1800"/>
            </a:pPr>
            <a:r>
              <a:rPr lang="en-GB" sz="1400" dirty="0" smtClean="0"/>
              <a:t>But this is ok in most cases Mendeley</a:t>
            </a:r>
            <a:r>
              <a:rPr lang="en-GB" sz="1400" baseline="0" dirty="0" smtClean="0"/>
              <a:t> recognises the article and keeps only one entry or simple attaches the PDF to the reference if it did not already have a file attached. In other cases you’ll end up having to check up for duplicates. </a:t>
            </a:r>
            <a:endParaRPr sz="1400"/>
          </a:p>
          <a:p>
            <a:pPr lvl="0">
              <a:lnSpc>
                <a:spcPct val="117999"/>
              </a:lnSpc>
              <a:defRPr sz="1800"/>
            </a:pPr>
            <a:endParaRPr sz="1400"/>
          </a:p>
          <a:p>
            <a:pPr lvl="0">
              <a:lnSpc>
                <a:spcPct val="117999"/>
              </a:lnSpc>
              <a:defRPr sz="1800"/>
            </a:pPr>
            <a:r>
              <a:rPr sz="1400" smtClean="0"/>
              <a:t>Use </a:t>
            </a:r>
            <a:r>
              <a:rPr sz="1400"/>
              <a:t>‘Check for Duplicates’ - found in the Tools menu. Mendeley will identify any duplicate entries and offer to merge these into a single, combined entry. You will be prompted to check over the details of the combined version before the merger is completed - allowing you to take details from each of the entries you’re merging.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noRot="1" noChangeAspect="1"/>
          </p:cNvSpPr>
          <p:nvPr>
            <p:ph type="sldImg"/>
          </p:nvPr>
        </p:nvSpPr>
        <p:spPr>
          <a:prstGeom prst="rect">
            <a:avLst/>
          </a:prstGeom>
        </p:spPr>
        <p:txBody>
          <a:bodyPr/>
          <a:lstStyle/>
          <a:p>
            <a:pPr lvl="0"/>
            <a:endParaRPr/>
          </a:p>
        </p:txBody>
      </p:sp>
      <p:sp>
        <p:nvSpPr>
          <p:cNvPr id="275" name="Shape 275"/>
          <p:cNvSpPr>
            <a:spLocks noGrp="1"/>
          </p:cNvSpPr>
          <p:nvPr>
            <p:ph type="body" sz="quarter" idx="1"/>
          </p:nvPr>
        </p:nvSpPr>
        <p:spPr>
          <a:prstGeom prst="rect">
            <a:avLst/>
          </a:prstGeom>
        </p:spPr>
        <p:txBody>
          <a:bodyPr/>
          <a:lstStyle>
            <a:lvl1pPr>
              <a:lnSpc>
                <a:spcPct val="117999"/>
              </a:lnSpc>
              <a:defRPr sz="1400"/>
            </a:lvl1pPr>
          </a:lstStyle>
          <a:p>
            <a:pPr lvl="0">
              <a:defRPr sz="1800"/>
            </a:pPr>
            <a:r>
              <a:rPr lang="en-GB" sz="1400" dirty="0" smtClean="0"/>
              <a:t>We’ve</a:t>
            </a:r>
            <a:r>
              <a:rPr lang="en-GB" sz="1400" baseline="0" dirty="0" smtClean="0"/>
              <a:t> gone through the steps of how to set up your library, organizing your articles and references and using the PDF viewer to read and annotate. It’s about time we get started on writing your own papers. </a:t>
            </a:r>
          </a:p>
          <a:p>
            <a:pPr lvl="0">
              <a:defRPr sz="1800"/>
            </a:pPr>
            <a:endParaRPr lang="en-GB" sz="1400" baseline="0" dirty="0" smtClean="0"/>
          </a:p>
          <a:p>
            <a:pPr lvl="0">
              <a:defRPr sz="1800"/>
            </a:pPr>
            <a:r>
              <a:rPr lang="en-GB" sz="1400" baseline="0" dirty="0" smtClean="0"/>
              <a:t>Mendeley comes with a built-in citation Plug in that will save you time by helping you cite references as you work on your manuscript. No more tedious hours checking citation styles and writing your own bibliographies. Mendeley will do all the work for you. </a:t>
            </a:r>
            <a:r>
              <a:rPr sz="1400" dirty="0" smtClean="0"/>
              <a:t>making </a:t>
            </a:r>
            <a:r>
              <a:rPr sz="1400" dirty="0"/>
              <a:t>it ideal </a:t>
            </a:r>
            <a:r>
              <a:rPr sz="1400" dirty="0" smtClean="0"/>
              <a:t>for</a:t>
            </a:r>
            <a:r>
              <a:rPr lang="en-GB" sz="1400" dirty="0" smtClean="0"/>
              <a:t> submitting</a:t>
            </a:r>
            <a:r>
              <a:rPr lang="en-GB" sz="1400" baseline="0" dirty="0" smtClean="0"/>
              <a:t> assignments and</a:t>
            </a:r>
            <a:r>
              <a:rPr sz="1400" dirty="0" smtClean="0"/>
              <a:t> </a:t>
            </a:r>
            <a:r>
              <a:rPr sz="1400" dirty="0"/>
              <a:t>resubmissions to different journals or publishers.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prstGeom prst="rect">
            <a:avLst/>
          </a:prstGeom>
        </p:spPr>
        <p:txBody>
          <a:bodyPr/>
          <a:lstStyle/>
          <a:p>
            <a:pPr lvl="0"/>
            <a:endParaRPr/>
          </a:p>
        </p:txBody>
      </p:sp>
      <p:sp>
        <p:nvSpPr>
          <p:cNvPr id="70" name="Shape 70"/>
          <p:cNvSpPr>
            <a:spLocks noGrp="1"/>
          </p:cNvSpPr>
          <p:nvPr>
            <p:ph type="body" sz="quarter" idx="1"/>
          </p:nvPr>
        </p:nvSpPr>
        <p:spPr>
          <a:prstGeom prst="rect">
            <a:avLst/>
          </a:prstGeom>
        </p:spPr>
        <p:txBody>
          <a:bodyPr/>
          <a:lstStyle/>
          <a:p>
            <a:pPr lvl="0">
              <a:lnSpc>
                <a:spcPct val="117999"/>
              </a:lnSpc>
              <a:defRPr sz="1800"/>
            </a:pPr>
            <a:r>
              <a:rPr sz="1400" dirty="0"/>
              <a:t>So what is Mendeley? Mendeley </a:t>
            </a:r>
            <a:r>
              <a:rPr sz="1400" dirty="0" smtClean="0"/>
              <a:t>is</a:t>
            </a:r>
            <a:r>
              <a:rPr lang="en-GB" sz="1400" baseline="0" dirty="0" smtClean="0"/>
              <a:t> an academic</a:t>
            </a:r>
            <a:r>
              <a:rPr sz="1400" dirty="0" smtClean="0"/>
              <a:t> </a:t>
            </a:r>
            <a:r>
              <a:rPr sz="1400" dirty="0"/>
              <a:t>software which is available across a number of different platforms. You can run Mendeley on </a:t>
            </a:r>
            <a:r>
              <a:rPr sz="1400" dirty="0" smtClean="0"/>
              <a:t>you</a:t>
            </a:r>
            <a:r>
              <a:rPr lang="en-US" sz="1400" dirty="0" smtClean="0"/>
              <a:t>’re</a:t>
            </a:r>
            <a:r>
              <a:rPr sz="1400" dirty="0" smtClean="0"/>
              <a:t> </a:t>
            </a:r>
            <a:r>
              <a:rPr lang="en-GB" sz="1400" dirty="0" smtClean="0"/>
              <a:t>your mac your pc or even on Linux and in all major browsers.</a:t>
            </a:r>
            <a:r>
              <a:rPr lang="en-GB" sz="1400" baseline="0" dirty="0" smtClean="0"/>
              <a:t> Mendeley offers a desktop application that you can run in your computer a web library for whenever you are not at your computer and a mobile application so you can work on the go</a:t>
            </a:r>
            <a:endParaRPr sz="1400" dirty="0"/>
          </a:p>
          <a:p>
            <a:pPr lvl="0">
              <a:lnSpc>
                <a:spcPct val="117999"/>
              </a:lnSpc>
              <a:defRPr sz="1800"/>
            </a:pPr>
            <a:endParaRPr lang="en-GB" sz="1400" dirty="0" smtClean="0"/>
          </a:p>
          <a:p>
            <a:pPr lvl="0">
              <a:lnSpc>
                <a:spcPct val="117999"/>
              </a:lnSpc>
              <a:defRPr sz="1800"/>
            </a:pPr>
            <a:r>
              <a:rPr lang="en-GB" sz="1400" dirty="0" smtClean="0"/>
              <a:t>We’ll see how</a:t>
            </a:r>
            <a:r>
              <a:rPr lang="en-GB" sz="1400" baseline="0" dirty="0" smtClean="0"/>
              <a:t> the desktop and web components work together in the next couple of slides. </a:t>
            </a:r>
            <a:endParaRPr sz="14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noRot="1" noChangeAspect="1"/>
          </p:cNvSpPr>
          <p:nvPr>
            <p:ph type="sldImg"/>
          </p:nvPr>
        </p:nvSpPr>
        <p:spPr>
          <a:prstGeom prst="rect">
            <a:avLst/>
          </a:prstGeom>
        </p:spPr>
        <p:txBody>
          <a:bodyPr/>
          <a:lstStyle/>
          <a:p>
            <a:pPr lvl="0"/>
            <a:endParaRPr/>
          </a:p>
        </p:txBody>
      </p:sp>
      <p:sp>
        <p:nvSpPr>
          <p:cNvPr id="282" name="Shape 282"/>
          <p:cNvSpPr>
            <a:spLocks noGrp="1"/>
          </p:cNvSpPr>
          <p:nvPr>
            <p:ph type="body" sz="quarter" idx="1"/>
          </p:nvPr>
        </p:nvSpPr>
        <p:spPr>
          <a:prstGeom prst="rect">
            <a:avLst/>
          </a:prstGeom>
        </p:spPr>
        <p:txBody>
          <a:bodyPr/>
          <a:lstStyle/>
          <a:p>
            <a:pPr lvl="0">
              <a:lnSpc>
                <a:spcPct val="117999"/>
              </a:lnSpc>
              <a:defRPr sz="1800"/>
            </a:pPr>
            <a:r>
              <a:rPr sz="1400"/>
              <a:t>You’ll first need to install the citation plugin. This can be done via the Tools menu within Mendeley Desktop.</a:t>
            </a:r>
          </a:p>
          <a:p>
            <a:pPr lvl="0">
              <a:lnSpc>
                <a:spcPct val="117999"/>
              </a:lnSpc>
              <a:defRPr sz="1800"/>
            </a:pPr>
            <a:endParaRPr sz="1400"/>
          </a:p>
          <a:p>
            <a:pPr lvl="0">
              <a:lnSpc>
                <a:spcPct val="117999"/>
              </a:lnSpc>
              <a:defRPr sz="1800"/>
            </a:pPr>
            <a:r>
              <a:rPr sz="1400"/>
              <a:t>The citation plugin supports Microsoft </a:t>
            </a:r>
            <a:r>
              <a:rPr sz="1400" smtClean="0"/>
              <a:t>Word</a:t>
            </a:r>
            <a:r>
              <a:rPr lang="en-GB" sz="1400" dirty="0" smtClean="0"/>
              <a:t> for windows</a:t>
            </a:r>
            <a:r>
              <a:rPr lang="en-GB" sz="1400" baseline="0" dirty="0" smtClean="0"/>
              <a:t> and Mac</a:t>
            </a:r>
            <a:r>
              <a:rPr sz="1400" smtClean="0"/>
              <a:t> </a:t>
            </a:r>
            <a:r>
              <a:rPr sz="1400"/>
              <a:t>and the free alternative </a:t>
            </a:r>
            <a:r>
              <a:rPr sz="1400" smtClean="0"/>
              <a:t>LibreOffice</a:t>
            </a:r>
            <a:r>
              <a:rPr lang="en-GB" sz="1400" dirty="0" smtClean="0"/>
              <a:t> for Windows,</a:t>
            </a:r>
            <a:r>
              <a:rPr lang="en-GB" sz="1400" baseline="0" dirty="0" smtClean="0"/>
              <a:t> Mac and Linux</a:t>
            </a:r>
            <a:r>
              <a:rPr sz="1400" smtClean="0"/>
              <a:t>. </a:t>
            </a:r>
            <a:r>
              <a:rPr sz="1400"/>
              <a:t>Depending on which of these you have installed, you will see the prompt to install the plugin.</a:t>
            </a:r>
          </a:p>
          <a:p>
            <a:pPr lvl="0">
              <a:lnSpc>
                <a:spcPct val="117999"/>
              </a:lnSpc>
              <a:defRPr sz="1800"/>
            </a:pPr>
            <a:endParaRPr sz="1400"/>
          </a:p>
          <a:p>
            <a:pPr lvl="0">
              <a:lnSpc>
                <a:spcPct val="117999"/>
              </a:lnSpc>
              <a:defRPr sz="1800"/>
            </a:pPr>
            <a:r>
              <a:rPr sz="1400"/>
              <a:t>Once installed, the citation plugin will appear within your word processor. Its appearance will vary slightly depending on your operating system, but you will see the same buttons and options in both</a:t>
            </a:r>
            <a:r>
              <a:rPr sz="1400" smtClean="0"/>
              <a:t>.</a:t>
            </a:r>
            <a:endParaRPr lang="en-GB" sz="1400" dirty="0" smtClean="0"/>
          </a:p>
          <a:p>
            <a:pPr lvl="0">
              <a:lnSpc>
                <a:spcPct val="117999"/>
              </a:lnSpc>
              <a:defRPr sz="1800"/>
            </a:pPr>
            <a:endParaRPr lang="en-GB" sz="1400" dirty="0" smtClean="0"/>
          </a:p>
          <a:p>
            <a:pPr lvl="0">
              <a:lnSpc>
                <a:spcPct val="117999"/>
              </a:lnSpc>
              <a:defRPr sz="1800"/>
            </a:pPr>
            <a:r>
              <a:rPr lang="en-GB" sz="1400" dirty="0" smtClean="0"/>
              <a:t>Let’s open the word processor to see the citation</a:t>
            </a:r>
            <a:r>
              <a:rPr lang="en-GB" sz="1400" baseline="0" dirty="0" smtClean="0"/>
              <a:t> plugin in action. </a:t>
            </a:r>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noRot="1" noChangeAspect="1"/>
          </p:cNvSpPr>
          <p:nvPr>
            <p:ph type="sldImg"/>
          </p:nvPr>
        </p:nvSpPr>
        <p:spPr>
          <a:prstGeom prst="rect">
            <a:avLst/>
          </a:prstGeom>
        </p:spPr>
        <p:txBody>
          <a:bodyPr/>
          <a:lstStyle/>
          <a:p>
            <a:pPr lvl="0"/>
            <a:endParaRPr/>
          </a:p>
        </p:txBody>
      </p:sp>
      <p:sp>
        <p:nvSpPr>
          <p:cNvPr id="282" name="Shape 282"/>
          <p:cNvSpPr>
            <a:spLocks noGrp="1"/>
          </p:cNvSpPr>
          <p:nvPr>
            <p:ph type="body" sz="quarter" idx="1"/>
          </p:nvPr>
        </p:nvSpPr>
        <p:spPr>
          <a:prstGeom prst="rect">
            <a:avLst/>
          </a:prstGeom>
        </p:spPr>
        <p:txBody>
          <a:bodyPr/>
          <a:lstStyle/>
          <a:p>
            <a:pPr lvl="0">
              <a:lnSpc>
                <a:spcPct val="117999"/>
              </a:lnSpc>
              <a:defRPr sz="1800"/>
            </a:pPr>
            <a:r>
              <a:rPr lang="en-GB" sz="1400" dirty="0" smtClean="0"/>
              <a:t>On</a:t>
            </a:r>
            <a:r>
              <a:rPr lang="en-GB" sz="1400" baseline="0" dirty="0" smtClean="0"/>
              <a:t> a Mac the plugin looks like a bar that lists the functions of Mendeley. You can move this bar wherever you like or you can hide it. If it accidentally disappears, don’t worry go to view then toolbars and click Mendeley Toolbar to make it disappear.  </a:t>
            </a:r>
          </a:p>
          <a:p>
            <a:pPr lvl="0">
              <a:lnSpc>
                <a:spcPct val="117999"/>
              </a:lnSpc>
              <a:defRPr sz="1800"/>
            </a:pPr>
            <a:endParaRPr lang="en-GB" sz="1400" baseline="0" dirty="0" smtClean="0"/>
          </a:p>
          <a:p>
            <a:pPr lvl="0">
              <a:lnSpc>
                <a:spcPct val="117999"/>
              </a:lnSpc>
              <a:defRPr sz="1800"/>
            </a:pPr>
            <a:r>
              <a:rPr lang="en-GB" sz="1400" baseline="0" dirty="0" smtClean="0"/>
              <a:t>In Windows the plugin looks a little bit different. As you can see below. You can find it under the References tab and the Toolbar is integrated in the Ribbon </a:t>
            </a:r>
            <a:endParaRPr sz="1400"/>
          </a:p>
        </p:txBody>
      </p:sp>
    </p:spTree>
    <p:extLst>
      <p:ext uri="{BB962C8B-B14F-4D97-AF65-F5344CB8AC3E}">
        <p14:creationId xmlns:p14="http://schemas.microsoft.com/office/powerpoint/2010/main" val="1011230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prstGeom prst="rect">
            <a:avLst/>
          </a:prstGeom>
        </p:spPr>
        <p:txBody>
          <a:bodyPr/>
          <a:lstStyle/>
          <a:p>
            <a:pPr lvl="0"/>
            <a:endParaRPr/>
          </a:p>
        </p:txBody>
      </p:sp>
      <p:sp>
        <p:nvSpPr>
          <p:cNvPr id="291" name="Shape 291"/>
          <p:cNvSpPr>
            <a:spLocks noGrp="1"/>
          </p:cNvSpPr>
          <p:nvPr>
            <p:ph type="body" sz="quarter" idx="1"/>
          </p:nvPr>
        </p:nvSpPr>
        <p:spPr>
          <a:prstGeom prst="rect">
            <a:avLst/>
          </a:prstGeom>
        </p:spPr>
        <p:txBody>
          <a:bodyPr/>
          <a:lstStyle/>
          <a:p>
            <a:pPr lvl="0">
              <a:lnSpc>
                <a:spcPct val="117999"/>
              </a:lnSpc>
              <a:defRPr sz="1800"/>
            </a:pPr>
            <a:r>
              <a:rPr sz="1400"/>
              <a:t>Inserting a citation is achieved by first positioning your cursor in the appropriate location and pressing the ‘Insert Citation’ button which appears on the Mendeley toolbar. You also need to be running Mendeley Desktop, and will be prompted to start it if it is not currently running.</a:t>
            </a:r>
          </a:p>
          <a:p>
            <a:pPr lvl="0">
              <a:lnSpc>
                <a:spcPct val="117999"/>
              </a:lnSpc>
              <a:defRPr sz="1800"/>
            </a:pPr>
            <a:endParaRPr sz="1400"/>
          </a:p>
          <a:p>
            <a:pPr lvl="0">
              <a:lnSpc>
                <a:spcPct val="117999"/>
              </a:lnSpc>
              <a:defRPr sz="1800"/>
            </a:pPr>
            <a:r>
              <a:rPr sz="1400"/>
              <a:t>Pressing the button will open the Mendeley search tool. This box allows you to enter a term - such as an author name - before returning search results from your library. Locate the reference you want to cite, click to select it and press the Ok button. You will see that the citation is added. Its appearance will vary depending on which citation style you currently have active - we’ll talk more about this shortly.</a:t>
            </a:r>
          </a:p>
          <a:p>
            <a:pPr lvl="0">
              <a:lnSpc>
                <a:spcPct val="117999"/>
              </a:lnSpc>
              <a:defRPr sz="1800"/>
            </a:pPr>
            <a:endParaRPr sz="1400"/>
          </a:p>
          <a:p>
            <a:pPr lvl="0">
              <a:lnSpc>
                <a:spcPct val="117999"/>
              </a:lnSpc>
              <a:defRPr sz="1800"/>
            </a:pPr>
            <a:r>
              <a:rPr sz="1400"/>
              <a:t>That’s all there is to it - you’ve added your first citation! Congratulations!</a:t>
            </a:r>
          </a:p>
          <a:p>
            <a:pPr lvl="0">
              <a:lnSpc>
                <a:spcPct val="117999"/>
              </a:lnSpc>
              <a:defRPr sz="1800"/>
            </a:pPr>
            <a:endParaRPr sz="1400"/>
          </a:p>
          <a:p>
            <a:pPr lvl="0">
              <a:lnSpc>
                <a:spcPct val="117999"/>
              </a:lnSpc>
              <a:defRPr sz="1800"/>
            </a:pPr>
            <a:r>
              <a:rPr sz="1400"/>
              <a:t>If you’re looking for a particular citation and can’t remember its details you can also opt to switch to Mendeley desktop to locate it - using search or filtering by tags, for example. Just press the ‘Go to Mendeley’ button to switch over to that interface.</a:t>
            </a:r>
          </a:p>
          <a:p>
            <a:pPr lvl="0">
              <a:lnSpc>
                <a:spcPct val="117999"/>
              </a:lnSpc>
              <a:defRPr sz="1800"/>
            </a:pPr>
            <a:endParaRPr sz="1400"/>
          </a:p>
          <a:p>
            <a:pPr lvl="0">
              <a:lnSpc>
                <a:spcPct val="117999"/>
              </a:lnSpc>
              <a:defRPr sz="1800"/>
            </a:pPr>
            <a:r>
              <a:rPr sz="1400"/>
              <a:t>Once you’ve located the appropriate reference, click to highlight it and press the ‘Cite’ button which temporarily appears on the Mendeley Desktop toolbar. If you want to cancel the citing process and return to your manuscript press the cancel button.</a:t>
            </a:r>
          </a:p>
          <a:p>
            <a:pPr lvl="0">
              <a:lnSpc>
                <a:spcPct val="117999"/>
              </a:lnSpc>
              <a:defRPr sz="1800"/>
            </a:pPr>
            <a:endParaRPr sz="1400"/>
          </a:p>
          <a:p>
            <a:pPr lvl="0">
              <a:lnSpc>
                <a:spcPct val="117999"/>
              </a:lnSpc>
              <a:defRPr sz="1800"/>
            </a:pPr>
            <a:r>
              <a:rPr sz="1400"/>
              <a:t>Note that your manuscript is considered locked while this process is active. You need to cancel the citation to return to the document, or insert a citation before you can switch back to your word processor.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noRot="1" noChangeAspect="1"/>
          </p:cNvSpPr>
          <p:nvPr>
            <p:ph type="sldImg"/>
          </p:nvPr>
        </p:nvSpPr>
        <p:spPr>
          <a:prstGeom prst="rect">
            <a:avLst/>
          </a:prstGeom>
        </p:spPr>
        <p:txBody>
          <a:bodyPr/>
          <a:lstStyle/>
          <a:p>
            <a:pPr lvl="0"/>
            <a:endParaRPr/>
          </a:p>
        </p:txBody>
      </p:sp>
      <p:sp>
        <p:nvSpPr>
          <p:cNvPr id="299" name="Shape 299"/>
          <p:cNvSpPr>
            <a:spLocks noGrp="1"/>
          </p:cNvSpPr>
          <p:nvPr>
            <p:ph type="body" sz="quarter" idx="1"/>
          </p:nvPr>
        </p:nvSpPr>
        <p:spPr>
          <a:prstGeom prst="rect">
            <a:avLst/>
          </a:prstGeom>
        </p:spPr>
        <p:txBody>
          <a:bodyPr/>
          <a:lstStyle>
            <a:lvl1pPr>
              <a:lnSpc>
                <a:spcPct val="117999"/>
              </a:lnSpc>
              <a:defRPr sz="1400"/>
            </a:lvl1pPr>
          </a:lstStyle>
          <a:p>
            <a:pPr lvl="0">
              <a:defRPr sz="1800"/>
            </a:pPr>
            <a:r>
              <a:rPr lang="en-GB" sz="1400" dirty="0" smtClean="0"/>
              <a:t>As you work</a:t>
            </a:r>
            <a:r>
              <a:rPr lang="en-GB" sz="1400" baseline="0" dirty="0" smtClean="0"/>
              <a:t> through your paper, sometimes you need to add extra citations alongside previously added ones. Most citation styles require you to merge citations if multiple citations apply</a:t>
            </a:r>
            <a:r>
              <a:rPr sz="1400" smtClean="0"/>
              <a:t>. </a:t>
            </a:r>
            <a:r>
              <a:rPr sz="1400"/>
              <a:t>Mendeley can handle this for you. Just insert two separate citations, highlight them both in the word processor and press ‘Merge Citations’ to combine them.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prstGeom prst="rect">
            <a:avLst/>
          </a:prstGeom>
        </p:spPr>
        <p:txBody>
          <a:bodyPr/>
          <a:lstStyle/>
          <a:p>
            <a:pPr lvl="0"/>
            <a:endParaRPr/>
          </a:p>
        </p:txBody>
      </p:sp>
      <p:sp>
        <p:nvSpPr>
          <p:cNvPr id="307" name="Shape 307"/>
          <p:cNvSpPr>
            <a:spLocks noGrp="1"/>
          </p:cNvSpPr>
          <p:nvPr>
            <p:ph type="body" sz="quarter" idx="1"/>
          </p:nvPr>
        </p:nvSpPr>
        <p:spPr>
          <a:prstGeom prst="rect">
            <a:avLst/>
          </a:prstGeom>
        </p:spPr>
        <p:txBody>
          <a:bodyPr/>
          <a:lstStyle/>
          <a:p>
            <a:pPr lvl="0">
              <a:lnSpc>
                <a:spcPct val="117999"/>
              </a:lnSpc>
              <a:defRPr sz="1800"/>
            </a:pPr>
            <a:r>
              <a:rPr sz="1400"/>
              <a:t>Once you’ve done adding citations you’ll need to generate a bibliography. Ensure your cursor is positioned where you want your bibliography to appear and press the ‘Insert Bibliography’ button - it just takes one click!</a:t>
            </a:r>
          </a:p>
          <a:p>
            <a:pPr lvl="0">
              <a:lnSpc>
                <a:spcPct val="117999"/>
              </a:lnSpc>
              <a:defRPr sz="1800"/>
            </a:pPr>
            <a:endParaRPr sz="1400"/>
          </a:p>
          <a:p>
            <a:pPr lvl="0">
              <a:lnSpc>
                <a:spcPct val="117999"/>
              </a:lnSpc>
              <a:defRPr sz="1800"/>
            </a:pPr>
            <a:r>
              <a:rPr sz="1400"/>
              <a:t>Mendeley will now look through your manuscript, pick out all the citations you’ve added and order them into a list. The exact ordering and appearance of your bibliography will depend on the citation style - which we’ll talk about next.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noRot="1" noChangeAspect="1"/>
          </p:cNvSpPr>
          <p:nvPr>
            <p:ph type="sldImg"/>
          </p:nvPr>
        </p:nvSpPr>
        <p:spPr>
          <a:prstGeom prst="rect">
            <a:avLst/>
          </a:prstGeom>
        </p:spPr>
        <p:txBody>
          <a:bodyPr/>
          <a:lstStyle/>
          <a:p>
            <a:pPr lvl="0"/>
            <a:endParaRPr/>
          </a:p>
        </p:txBody>
      </p:sp>
      <p:sp>
        <p:nvSpPr>
          <p:cNvPr id="382" name="Shape 382"/>
          <p:cNvSpPr>
            <a:spLocks noGrp="1"/>
          </p:cNvSpPr>
          <p:nvPr>
            <p:ph type="body" sz="quarter" idx="1"/>
          </p:nvPr>
        </p:nvSpPr>
        <p:spPr>
          <a:prstGeom prst="rect">
            <a:avLst/>
          </a:prstGeom>
        </p:spPr>
        <p:txBody>
          <a:bodyPr/>
          <a:lstStyle/>
          <a:p>
            <a:pPr lvl="0">
              <a:lnSpc>
                <a:spcPct val="117999"/>
              </a:lnSpc>
              <a:defRPr sz="1800"/>
            </a:pPr>
            <a:r>
              <a:rPr sz="1400" dirty="0"/>
              <a:t>You can also search the catalog online via </a:t>
            </a:r>
            <a:r>
              <a:rPr sz="1400" dirty="0">
                <a:hlinkClick r:id="rId3"/>
              </a:rPr>
              <a:t>mendeley.com</a:t>
            </a:r>
            <a:r>
              <a:rPr sz="1400" dirty="0"/>
              <a:t>’s Papers tab. If you’re logged into your </a:t>
            </a:r>
            <a:r>
              <a:rPr lang="en-US" sz="1400" dirty="0" smtClean="0"/>
              <a:t>Mendeley</a:t>
            </a:r>
            <a:r>
              <a:rPr sz="1400" dirty="0" smtClean="0"/>
              <a:t> </a:t>
            </a:r>
            <a:r>
              <a:rPr sz="1400" dirty="0"/>
              <a:t>account, you’ll be able to save the resulting references straight to your library.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Shape 387"/>
          <p:cNvSpPr>
            <a:spLocks noGrp="1" noRot="1" noChangeAspect="1"/>
          </p:cNvSpPr>
          <p:nvPr>
            <p:ph type="sldImg"/>
          </p:nvPr>
        </p:nvSpPr>
        <p:spPr>
          <a:prstGeom prst="rect">
            <a:avLst/>
          </a:prstGeom>
        </p:spPr>
        <p:txBody>
          <a:bodyPr/>
          <a:lstStyle/>
          <a:p>
            <a:pPr lvl="0"/>
            <a:endParaRPr/>
          </a:p>
        </p:txBody>
      </p:sp>
      <p:sp>
        <p:nvSpPr>
          <p:cNvPr id="388" name="Shape 388"/>
          <p:cNvSpPr>
            <a:spLocks noGrp="1"/>
          </p:cNvSpPr>
          <p:nvPr>
            <p:ph type="body" sz="quarter" idx="1"/>
          </p:nvPr>
        </p:nvSpPr>
        <p:spPr>
          <a:prstGeom prst="rect">
            <a:avLst/>
          </a:prstGeom>
        </p:spPr>
        <p:txBody>
          <a:bodyPr/>
          <a:lstStyle/>
          <a:p>
            <a:pPr lvl="0">
              <a:lnSpc>
                <a:spcPct val="117999"/>
              </a:lnSpc>
              <a:defRPr sz="1800"/>
            </a:pPr>
            <a:r>
              <a:rPr sz="1400"/>
              <a:t>When viewing a web catalog entry, you’ll see the option to add the reference to your library with just a single click. If the paper is freely available - ie open access - you’ll also be able to download the full paper.</a:t>
            </a:r>
          </a:p>
          <a:p>
            <a:pPr lvl="0">
              <a:lnSpc>
                <a:spcPct val="117999"/>
              </a:lnSpc>
              <a:defRPr sz="1800"/>
            </a:pPr>
            <a:endParaRPr sz="1400"/>
          </a:p>
          <a:p>
            <a:pPr lvl="0">
              <a:lnSpc>
                <a:spcPct val="117999"/>
              </a:lnSpc>
              <a:defRPr sz="1800"/>
            </a:pPr>
            <a:r>
              <a:rPr sz="1400"/>
              <a:t>For other references, you can use the ‘Find this paper at’ dropdown menu to view different options. Using Open URL will allow you to retrieve a paper through your institutional access, providing your institution has the appropriate subscription.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We’ve come to the end of this presentation.</a:t>
            </a:r>
            <a:r>
              <a:rPr lang="en-US" baseline="0" dirty="0" smtClean="0"/>
              <a:t> </a:t>
            </a:r>
            <a:r>
              <a:rPr lang="en-US" dirty="0" smtClean="0"/>
              <a:t>This was a lot of information to digest, but if you don’t remember it all, don’t worry. You can check</a:t>
            </a:r>
            <a:r>
              <a:rPr lang="en-US" baseline="0" dirty="0" smtClean="0"/>
              <a:t> out the webinar version of this presentation </a:t>
            </a:r>
            <a:r>
              <a:rPr lang="en-US" dirty="0" smtClean="0"/>
              <a:t>on Mendeley’s official YouTube channel, where you will also find other videos explaining Mendeley’s features. Thank you for attending this session and we’d like to wish you a warm welcome to Mendeley.</a:t>
            </a:r>
            <a:endParaRPr lang="en-GB"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0F54C79-F60E-1D4E-B07D-21C57E959240}" type="slidenum">
              <a:rPr lang="en-US" smtClean="0"/>
              <a:t>30</a:t>
            </a:fld>
            <a:endParaRPr lang="en-US" dirty="0"/>
          </a:p>
        </p:txBody>
      </p:sp>
    </p:spTree>
    <p:extLst>
      <p:ext uri="{BB962C8B-B14F-4D97-AF65-F5344CB8AC3E}">
        <p14:creationId xmlns:p14="http://schemas.microsoft.com/office/powerpoint/2010/main" val="482209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prstGeom prst="rect">
            <a:avLst/>
          </a:prstGeom>
        </p:spPr>
        <p:txBody>
          <a:bodyPr/>
          <a:lstStyle/>
          <a:p>
            <a:pPr lvl="0"/>
            <a:endParaRPr/>
          </a:p>
        </p:txBody>
      </p:sp>
      <p:sp>
        <p:nvSpPr>
          <p:cNvPr id="107" name="Shape 107"/>
          <p:cNvSpPr>
            <a:spLocks noGrp="1"/>
          </p:cNvSpPr>
          <p:nvPr>
            <p:ph type="body" sz="quarter" idx="1"/>
          </p:nvPr>
        </p:nvSpPr>
        <p:spPr>
          <a:prstGeom prst="rect">
            <a:avLst/>
          </a:prstGeom>
        </p:spPr>
        <p:txBody>
          <a:bodyPr/>
          <a:lstStyle/>
          <a:p>
            <a:pPr lvl="0">
              <a:lnSpc>
                <a:spcPct val="117999"/>
              </a:lnSpc>
              <a:defRPr sz="1800"/>
            </a:pPr>
            <a:r>
              <a:rPr sz="1400"/>
              <a:t>The first thing you’ll need to do is to create an account via </a:t>
            </a:r>
            <a:r>
              <a:rPr sz="1400">
                <a:hlinkClick r:id="rId3"/>
              </a:rPr>
              <a:t>mendeley.com</a:t>
            </a:r>
            <a:r>
              <a:rPr sz="1400"/>
              <a:t>. This is completely free to do and only takes a few seconds. You’ll need a Mendeley account to log into the different versions of the software.</a:t>
            </a:r>
          </a:p>
          <a:p>
            <a:pPr lvl="0">
              <a:lnSpc>
                <a:spcPct val="117999"/>
              </a:lnSpc>
              <a:defRPr sz="1800"/>
            </a:pPr>
            <a:endParaRPr sz="1400"/>
          </a:p>
          <a:p>
            <a:pPr lvl="0">
              <a:lnSpc>
                <a:spcPct val="117999"/>
              </a:lnSpc>
              <a:defRPr sz="1800"/>
            </a:pPr>
            <a:r>
              <a:rPr sz="1400"/>
              <a:t>Once you’ve created your account you’ll be prompted to download the appropriate version of Mendeley Desktop for your current machine. You don’t have to do this right away, but it’s a good idea to have the desktop application installed on your main working computer</a:t>
            </a:r>
            <a:r>
              <a:rPr sz="1400" smtClean="0"/>
              <a:t>.</a:t>
            </a:r>
            <a:r>
              <a:rPr lang="en-GB" sz="1400" dirty="0" smtClean="0"/>
              <a:t> Once you have done that you can start benefiting</a:t>
            </a:r>
            <a:r>
              <a:rPr lang="en-GB" sz="1400" baseline="0" dirty="0" smtClean="0"/>
              <a:t> from all that Mendeley offers. </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prstGeom prst="rect">
            <a:avLst/>
          </a:prstGeom>
        </p:spPr>
        <p:txBody>
          <a:bodyPr/>
          <a:lstStyle/>
          <a:p>
            <a:pPr lvl="0"/>
            <a:endParaRPr/>
          </a:p>
        </p:txBody>
      </p:sp>
      <p:sp>
        <p:nvSpPr>
          <p:cNvPr id="112" name="Shape 112"/>
          <p:cNvSpPr>
            <a:spLocks noGrp="1"/>
          </p:cNvSpPr>
          <p:nvPr>
            <p:ph type="body" sz="quarter" idx="1"/>
          </p:nvPr>
        </p:nvSpPr>
        <p:spPr>
          <a:prstGeom prst="rect">
            <a:avLst/>
          </a:prstGeom>
        </p:spPr>
        <p:txBody>
          <a:bodyPr/>
          <a:lstStyle/>
          <a:p>
            <a:pPr lvl="0">
              <a:lnSpc>
                <a:spcPct val="117999"/>
              </a:lnSpc>
              <a:defRPr sz="1800"/>
            </a:pPr>
            <a:r>
              <a:rPr sz="1400" dirty="0"/>
              <a:t>This is </a:t>
            </a:r>
            <a:r>
              <a:rPr lang="en-GB" sz="1400" dirty="0" smtClean="0"/>
              <a:t>what</a:t>
            </a:r>
            <a:r>
              <a:rPr lang="en-GB" sz="1400" baseline="0" dirty="0" smtClean="0"/>
              <a:t> your desktop library looks like</a:t>
            </a:r>
            <a:r>
              <a:rPr sz="1400" dirty="0" smtClean="0"/>
              <a:t>.</a:t>
            </a:r>
            <a:r>
              <a:rPr lang="en-GB" sz="1400" dirty="0" smtClean="0"/>
              <a:t>The desktop is divided</a:t>
            </a:r>
            <a:r>
              <a:rPr lang="en-GB" sz="1400" baseline="0" dirty="0" smtClean="0"/>
              <a:t> intro 3 panes, they follow a workflow hierarchy from left to right. Any activity in the left pain affect the display of content in the centre pain, and any activity in the centre pain is reflected on the right hand side, the document details pain. </a:t>
            </a:r>
          </a:p>
          <a:p>
            <a:pPr lvl="0">
              <a:lnSpc>
                <a:spcPct val="117999"/>
              </a:lnSpc>
              <a:defRPr sz="1800"/>
            </a:pPr>
            <a:endParaRPr lang="en-GB" sz="1400" baseline="0" dirty="0" smtClean="0"/>
          </a:p>
          <a:p>
            <a:pPr lvl="0">
              <a:lnSpc>
                <a:spcPct val="117999"/>
              </a:lnSpc>
              <a:defRPr sz="1800"/>
            </a:pPr>
            <a:r>
              <a:rPr lang="en-GB" sz="1400" baseline="0" dirty="0" smtClean="0"/>
              <a:t>The left hand pain is you top level library overview. There are a few default folders, these include: All Documents, recently added and read documents, favourites, needs review, my publications and unsorted. You can create your own folders and subfolders. You’ll also see other options here the relates to groups that you have either created of joined. As well as access to Mendeley suggest, where you will find personalised recommendations based on other documents in your library and your interaction with Mendeley and other users. I’ll get to the groups, collaboration and content discovery features in more detail later on in this presentation. </a:t>
            </a:r>
          </a:p>
          <a:p>
            <a:pPr lvl="0">
              <a:lnSpc>
                <a:spcPct val="117999"/>
              </a:lnSpc>
              <a:defRPr sz="1800"/>
            </a:pPr>
            <a:endParaRPr lang="en-GB" sz="1400" baseline="0" dirty="0" smtClean="0"/>
          </a:p>
          <a:p>
            <a:pPr lvl="0">
              <a:lnSpc>
                <a:spcPct val="117999"/>
              </a:lnSpc>
              <a:defRPr sz="1800"/>
            </a:pPr>
            <a:r>
              <a:rPr lang="en-GB" sz="1400" baseline="0" dirty="0" smtClean="0"/>
              <a:t>The centre pane shows the references list for whichever folder you have selected in the left hand panel. There are a few functional elements here that I’ll explain shortly.  </a:t>
            </a:r>
          </a:p>
          <a:p>
            <a:pPr lvl="0">
              <a:lnSpc>
                <a:spcPct val="117999"/>
              </a:lnSpc>
              <a:defRPr sz="1800"/>
            </a:pPr>
            <a:endParaRPr lang="en-GB" sz="1400" dirty="0" smtClean="0"/>
          </a:p>
          <a:p>
            <a:pPr lvl="0">
              <a:lnSpc>
                <a:spcPct val="117999"/>
              </a:lnSpc>
              <a:defRPr sz="1800"/>
            </a:pPr>
            <a:r>
              <a:rPr lang="en-GB" sz="1400" dirty="0" smtClean="0"/>
              <a:t>The</a:t>
            </a:r>
            <a:r>
              <a:rPr lang="en-GB" sz="1400" baseline="0" dirty="0" smtClean="0"/>
              <a:t> right hand side pane is where you’ll see document details related to the references selected in the middle pane. The right hand panel is not only for document details, like title, author, abstract etc.. It is also where you’ll find the document-wide notes, post-it annotations, content tables and other data like embedded figures, tables and figures. </a:t>
            </a:r>
            <a:endParaRPr sz="14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prstGeom prst="rect">
            <a:avLst/>
          </a:prstGeom>
        </p:spPr>
        <p:txBody>
          <a:bodyPr/>
          <a:lstStyle/>
          <a:p>
            <a:pPr lvl="0"/>
            <a:endParaRPr/>
          </a:p>
        </p:txBody>
      </p:sp>
      <p:sp>
        <p:nvSpPr>
          <p:cNvPr id="117" name="Shape 117"/>
          <p:cNvSpPr>
            <a:spLocks noGrp="1"/>
          </p:cNvSpPr>
          <p:nvPr>
            <p:ph type="body" sz="quarter" idx="1"/>
          </p:nvPr>
        </p:nvSpPr>
        <p:spPr>
          <a:prstGeom prst="rect">
            <a:avLst/>
          </a:prstGeom>
        </p:spPr>
        <p:txBody>
          <a:bodyPr/>
          <a:lstStyle/>
          <a:p>
            <a:pPr lvl="0">
              <a:lnSpc>
                <a:spcPct val="117999"/>
              </a:lnSpc>
              <a:defRPr sz="1800"/>
            </a:pPr>
            <a:r>
              <a:rPr sz="1400"/>
              <a:t>Mendeley Web is the version of Mendeley accessible via your web browser. You’ll need to be logged into your Mendeley account in order to access it.</a:t>
            </a:r>
          </a:p>
          <a:p>
            <a:pPr lvl="0">
              <a:lnSpc>
                <a:spcPct val="117999"/>
              </a:lnSpc>
              <a:defRPr sz="1800"/>
            </a:pPr>
            <a:endParaRPr sz="1400"/>
          </a:p>
          <a:p>
            <a:pPr lvl="0">
              <a:lnSpc>
                <a:spcPct val="117999"/>
              </a:lnSpc>
              <a:defRPr sz="1800"/>
            </a:pPr>
            <a:r>
              <a:rPr sz="1400"/>
              <a:t>The layout is similar to what we’ve just seen for Mendeley Desktop - although it has been optimized for use in a browser. The same three-column structure persists.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pPr lvl="0"/>
            <a:endParaRPr/>
          </a:p>
        </p:txBody>
      </p:sp>
      <p:sp>
        <p:nvSpPr>
          <p:cNvPr id="148" name="Shape 148"/>
          <p:cNvSpPr>
            <a:spLocks noGrp="1"/>
          </p:cNvSpPr>
          <p:nvPr>
            <p:ph type="body" sz="quarter" idx="1"/>
          </p:nvPr>
        </p:nvSpPr>
        <p:spPr>
          <a:prstGeom prst="rect">
            <a:avLst/>
          </a:prstGeom>
        </p:spPr>
        <p:txBody>
          <a:bodyPr/>
          <a:lstStyle/>
          <a:p>
            <a:pPr lvl="0">
              <a:lnSpc>
                <a:spcPct val="117999"/>
              </a:lnSpc>
              <a:defRPr sz="1800"/>
            </a:pPr>
            <a:r>
              <a:rPr sz="1400"/>
              <a:t>Mendeley </a:t>
            </a:r>
            <a:r>
              <a:rPr lang="en-GB" sz="1400" dirty="0" smtClean="0"/>
              <a:t>makes it easy to add documents</a:t>
            </a:r>
            <a:r>
              <a:rPr sz="1400" smtClean="0"/>
              <a:t>.</a:t>
            </a:r>
            <a:r>
              <a:rPr lang="en-GB" sz="1400" dirty="0" smtClean="0"/>
              <a:t> The simplest</a:t>
            </a:r>
            <a:r>
              <a:rPr lang="en-GB" sz="1400" baseline="0" dirty="0" smtClean="0"/>
              <a:t> way is drag and drop the file right into Mendeley. There are actually quite a few ways to add documents to your library besides drag and drop you can use the File menu and select from a few options: </a:t>
            </a:r>
          </a:p>
          <a:p>
            <a:pPr lvl="0">
              <a:lnSpc>
                <a:spcPct val="117999"/>
              </a:lnSpc>
              <a:defRPr sz="1800"/>
            </a:pPr>
            <a:endParaRPr lang="en-GB" sz="1400" baseline="0" dirty="0" smtClean="0"/>
          </a:p>
          <a:p>
            <a:pPr lvl="0">
              <a:lnSpc>
                <a:spcPct val="117999"/>
              </a:lnSpc>
              <a:defRPr sz="1800"/>
            </a:pPr>
            <a:r>
              <a:rPr lang="en-GB" sz="1400" baseline="0" dirty="0" smtClean="0"/>
              <a:t>-      You can select the file or a folder to add from your computer, </a:t>
            </a:r>
          </a:p>
          <a:p>
            <a:pPr marL="285750" lvl="0" indent="-285750">
              <a:lnSpc>
                <a:spcPct val="117999"/>
              </a:lnSpc>
              <a:buFontTx/>
              <a:buChar char="-"/>
              <a:defRPr sz="1800"/>
            </a:pPr>
            <a:r>
              <a:rPr lang="en-GB" sz="1400" baseline="0" dirty="0" smtClean="0"/>
              <a:t>our you can define a watch folder. A watch folder is a folder or multiple folders that you define in your computer to keep an eye on. What this means is what whenever a pdf is added to your folder, Mendeley will automatically know is new and import it for you. </a:t>
            </a:r>
          </a:p>
          <a:p>
            <a:pPr marL="285750" lvl="0" indent="-285750">
              <a:lnSpc>
                <a:spcPct val="117999"/>
              </a:lnSpc>
              <a:buFontTx/>
              <a:buChar char="-"/>
              <a:defRPr sz="1800"/>
            </a:pPr>
            <a:r>
              <a:rPr lang="en-GB" sz="1400" baseline="0" dirty="0" smtClean="0"/>
              <a:t>You can also add references manually instead, which allow you to complete a number of fields manually. </a:t>
            </a:r>
            <a:endParaRPr lang="en-GB" sz="1400" baseline="0" dirty="0"/>
          </a:p>
          <a:p>
            <a:pPr marL="285750" lvl="0" indent="-285750">
              <a:lnSpc>
                <a:spcPct val="117999"/>
              </a:lnSpc>
              <a:buFontTx/>
              <a:buChar char="-"/>
              <a:defRPr sz="1800"/>
            </a:pPr>
            <a:r>
              <a:rPr lang="en-GB" sz="1400" dirty="0" smtClean="0"/>
              <a:t>If you are already using another reference Manger such as RefWorks</a:t>
            </a:r>
            <a:r>
              <a:rPr lang="en-GB" sz="1400" baseline="0" dirty="0" smtClean="0"/>
              <a:t>, EndNote or Zotero,  y</a:t>
            </a:r>
            <a:r>
              <a:rPr sz="1400" smtClean="0"/>
              <a:t>ou </a:t>
            </a:r>
            <a:r>
              <a:rPr sz="1400"/>
              <a:t>can also </a:t>
            </a:r>
            <a:r>
              <a:rPr sz="1400" smtClean="0"/>
              <a:t>easily</a:t>
            </a:r>
            <a:r>
              <a:rPr lang="en-GB" sz="1400" baseline="0" dirty="0" smtClean="0"/>
              <a:t> </a:t>
            </a:r>
            <a:r>
              <a:rPr sz="1400" smtClean="0"/>
              <a:t>carry </a:t>
            </a:r>
            <a:r>
              <a:rPr sz="1400"/>
              <a:t>across your </a:t>
            </a:r>
            <a:r>
              <a:rPr lang="en-GB" sz="1400" dirty="0" smtClean="0"/>
              <a:t>references</a:t>
            </a:r>
            <a:r>
              <a:rPr sz="1400" smtClean="0"/>
              <a:t> </a:t>
            </a:r>
            <a:r>
              <a:rPr sz="1400"/>
              <a:t>to Mendeley easily</a:t>
            </a:r>
            <a:r>
              <a:rPr sz="1400" smtClean="0"/>
              <a:t>.</a:t>
            </a:r>
            <a:r>
              <a:rPr lang="en-GB" sz="1400" dirty="0" smtClean="0"/>
              <a:t> Simply export</a:t>
            </a:r>
            <a:r>
              <a:rPr lang="en-GB" sz="1400" baseline="0" dirty="0" smtClean="0"/>
              <a:t> your library from those tools to a standard format sur RIS or BibTeX and  you will have no problem importing your library. </a:t>
            </a:r>
            <a:endParaRPr sz="1400"/>
          </a:p>
          <a:p>
            <a:pPr lvl="0">
              <a:lnSpc>
                <a:spcPct val="117999"/>
              </a:lnSpc>
              <a:defRPr sz="1800"/>
            </a:pP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pPr lvl="0"/>
            <a:endParaRPr/>
          </a:p>
        </p:txBody>
      </p:sp>
      <p:sp>
        <p:nvSpPr>
          <p:cNvPr id="156" name="Shape 156"/>
          <p:cNvSpPr>
            <a:spLocks noGrp="1"/>
          </p:cNvSpPr>
          <p:nvPr>
            <p:ph type="body" sz="quarter" idx="1"/>
          </p:nvPr>
        </p:nvSpPr>
        <p:spPr>
          <a:prstGeom prst="rect">
            <a:avLst/>
          </a:prstGeom>
        </p:spPr>
        <p:txBody>
          <a:bodyPr/>
          <a:lstStyle/>
          <a:p>
            <a:pPr lvl="0">
              <a:lnSpc>
                <a:spcPct val="117999"/>
              </a:lnSpc>
              <a:defRPr sz="1800"/>
            </a:pPr>
            <a:r>
              <a:rPr lang="en-GB" sz="1400" dirty="0" smtClean="0"/>
              <a:t>There are a few other</a:t>
            </a:r>
            <a:r>
              <a:rPr lang="en-GB" sz="1400" baseline="0" dirty="0" smtClean="0"/>
              <a:t> ways to can add documents to your library, namely The Mendeley Web Importer and The Mendeley Research Catalogue.  </a:t>
            </a:r>
            <a:endParaRPr sz="14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pPr lvl="0"/>
            <a:endParaRPr/>
          </a:p>
        </p:txBody>
      </p:sp>
      <p:sp>
        <p:nvSpPr>
          <p:cNvPr id="156" name="Shape 156"/>
          <p:cNvSpPr>
            <a:spLocks noGrp="1"/>
          </p:cNvSpPr>
          <p:nvPr>
            <p:ph type="body" sz="quarter" idx="1"/>
          </p:nvPr>
        </p:nvSpPr>
        <p:spPr>
          <a:prstGeom prst="rect">
            <a:avLst/>
          </a:prstGeom>
        </p:spPr>
        <p:txBody>
          <a:bodyPr/>
          <a:lstStyle/>
          <a:p>
            <a:pPr lvl="0">
              <a:lnSpc>
                <a:spcPct val="117999"/>
              </a:lnSpc>
              <a:defRPr sz="1800"/>
            </a:pPr>
            <a:r>
              <a:rPr lang="en-GB" sz="1400" dirty="0" smtClean="0"/>
              <a:t>The Mendeley</a:t>
            </a:r>
            <a:r>
              <a:rPr lang="en-GB" sz="1400" baseline="0" dirty="0" smtClean="0"/>
              <a:t> Web importer is an invaluable tool when performing literature reviews or searching in databases for articles of interest. If you visit Mendeley.com/import you’ll find the instructions on how to install the bookmarklet into your browser. And also information on all the databases our importer currently supports. That bookmarklet will tell Mendeley everything its need to know to add you article into your library with all the metadata. I’ll show you what it looks like in action</a:t>
            </a:r>
            <a:endParaRPr sz="1400" dirty="0"/>
          </a:p>
          <a:p>
            <a:pPr lvl="0">
              <a:lnSpc>
                <a:spcPct val="117999"/>
              </a:lnSpc>
              <a:defRPr sz="1800"/>
            </a:pPr>
            <a:endParaRPr sz="1400" dirty="0"/>
          </a:p>
        </p:txBody>
      </p:sp>
    </p:spTree>
    <p:extLst>
      <p:ext uri="{BB962C8B-B14F-4D97-AF65-F5344CB8AC3E}">
        <p14:creationId xmlns:p14="http://schemas.microsoft.com/office/powerpoint/2010/main" val="215152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pPr lvl="0"/>
            <a:endParaRPr/>
          </a:p>
        </p:txBody>
      </p:sp>
      <p:sp>
        <p:nvSpPr>
          <p:cNvPr id="156" name="Shape 156"/>
          <p:cNvSpPr>
            <a:spLocks noGrp="1"/>
          </p:cNvSpPr>
          <p:nvPr>
            <p:ph type="body" sz="quarter" idx="1"/>
          </p:nvPr>
        </p:nvSpPr>
        <p:spPr>
          <a:prstGeom prst="rect">
            <a:avLst/>
          </a:prstGeom>
        </p:spPr>
        <p:txBody>
          <a:bodyPr/>
          <a:lstStyle/>
          <a:p>
            <a:pPr lvl="0">
              <a:lnSpc>
                <a:spcPct val="117999"/>
              </a:lnSpc>
              <a:defRPr sz="1800"/>
            </a:pPr>
            <a:endParaRPr lang="en-GB" sz="1400" dirty="0" smtClean="0"/>
          </a:p>
          <a:p>
            <a:pPr lvl="0">
              <a:lnSpc>
                <a:spcPct val="117999"/>
              </a:lnSpc>
              <a:defRPr sz="1800"/>
            </a:pPr>
            <a:r>
              <a:rPr lang="en-GB" sz="1400" dirty="0" smtClean="0"/>
              <a:t>Anytime</a:t>
            </a:r>
            <a:r>
              <a:rPr lang="en-GB" sz="1400" baseline="0" dirty="0" smtClean="0"/>
              <a:t> you come across any interesting article online or when you do a search on Google Scholar or one of the many other supported websites you can save this article to your library by clicking the browser bookmark ’save to Mendeley’ a modal window like this one will pop up, then you can select the article you want to import and then click the green button to save it. Done! If you have access to the article via your institutional network a PDF icon will generally indicate that the actual article or file is accessible and it will be then saved automatically to your library along with the metadata reference Metadata</a:t>
            </a:r>
            <a:endParaRPr sz="1400" dirty="0"/>
          </a:p>
          <a:p>
            <a:pPr lvl="0">
              <a:lnSpc>
                <a:spcPct val="117999"/>
              </a:lnSpc>
              <a:defRPr sz="1800"/>
            </a:pPr>
            <a:endParaRPr sz="1400" dirty="0"/>
          </a:p>
          <a:p>
            <a:pPr lvl="0">
              <a:lnSpc>
                <a:spcPct val="117999"/>
              </a:lnSpc>
              <a:defRPr sz="1800"/>
            </a:pPr>
            <a:r>
              <a:rPr sz="1400" dirty="0"/>
              <a:t>Certain online catalogs, such as ScienceDirect - pictured here - allow you to export references directly to Mendeley. Look out for the Export button on pages like this.</a:t>
            </a:r>
          </a:p>
          <a:p>
            <a:pPr lvl="0">
              <a:lnSpc>
                <a:spcPct val="117999"/>
              </a:lnSpc>
              <a:defRPr sz="1800"/>
            </a:pPr>
            <a:endParaRPr sz="1400" dirty="0"/>
          </a:p>
          <a:p>
            <a:pPr lvl="0">
              <a:lnSpc>
                <a:spcPct val="117999"/>
              </a:lnSpc>
              <a:defRPr sz="1800"/>
            </a:pPr>
            <a:r>
              <a:rPr sz="1400" dirty="0"/>
              <a:t>Other catalogs will allow you to export in file formats such as RIS, which can then be added to Mendeley using the File menu.</a:t>
            </a:r>
          </a:p>
        </p:txBody>
      </p:sp>
    </p:spTree>
    <p:extLst>
      <p:ext uri="{BB962C8B-B14F-4D97-AF65-F5344CB8AC3E}">
        <p14:creationId xmlns:p14="http://schemas.microsoft.com/office/powerpoint/2010/main" val="1647368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8" name="Shape 8"/>
          <p:cNvSpPr/>
          <p:nvPr/>
        </p:nvSpPr>
        <p:spPr>
          <a:xfrm>
            <a:off x="-183" y="1137335"/>
            <a:ext cx="9144366" cy="460433"/>
          </a:xfrm>
          <a:prstGeom prst="rect">
            <a:avLst/>
          </a:prstGeom>
          <a:gradFill>
            <a:gsLst>
              <a:gs pos="0">
                <a:srgbClr val="C9CAC9"/>
              </a:gs>
              <a:gs pos="6285">
                <a:srgbClr val="ECECEC"/>
              </a:gs>
              <a:gs pos="100000">
                <a:srgbClr val="FFFFFF"/>
              </a:gs>
            </a:gsLst>
            <a:lin ang="5400000"/>
          </a:gradFill>
          <a:ln w="12700">
            <a:miter lim="400000"/>
          </a:ln>
        </p:spPr>
        <p:txBody>
          <a:bodyPr lIns="0" tIns="0" rIns="0" bIns="0" anchor="ctr"/>
          <a:lstStyle/>
          <a:p>
            <a:pPr lvl="0">
              <a:defRPr>
                <a:latin typeface="Calibri"/>
                <a:ea typeface="Calibri"/>
                <a:cs typeface="Calibri"/>
                <a:sym typeface="Calibri"/>
              </a:defRPr>
            </a:pPr>
            <a:endParaRPr/>
          </a:p>
        </p:txBody>
      </p:sp>
      <p:sp>
        <p:nvSpPr>
          <p:cNvPr id="9" name="Shape 9"/>
          <p:cNvSpPr/>
          <p:nvPr/>
        </p:nvSpPr>
        <p:spPr>
          <a:xfrm>
            <a:off x="-3" y="6565693"/>
            <a:ext cx="9212390" cy="302079"/>
          </a:xfrm>
          <a:prstGeom prst="rect">
            <a:avLst/>
          </a:prstGeom>
          <a:solidFill>
            <a:srgbClr val="880F19"/>
          </a:solidFill>
          <a:ln w="12700">
            <a:miter lim="400000"/>
          </a:ln>
        </p:spPr>
        <p:txBody>
          <a:bodyPr lIns="0" tIns="0" rIns="0" bIns="0" anchor="ctr"/>
          <a:lstStyle/>
          <a:p>
            <a:pPr lvl="0" algn="ctr">
              <a:defRPr>
                <a:solidFill>
                  <a:srgbClr val="AD1D29"/>
                </a:solidFill>
                <a:latin typeface="Calibri"/>
                <a:ea typeface="Calibri"/>
                <a:cs typeface="Calibri"/>
                <a:sym typeface="Calibri"/>
              </a:defRPr>
            </a:pPr>
            <a:endParaRPr/>
          </a:p>
        </p:txBody>
      </p:sp>
      <p:sp>
        <p:nvSpPr>
          <p:cNvPr id="10" name="Shape 10"/>
          <p:cNvSpPr>
            <a:spLocks noGrp="1"/>
          </p:cNvSpPr>
          <p:nvPr>
            <p:ph type="sldNum" sz="quarter" idx="2"/>
          </p:nvPr>
        </p:nvSpPr>
        <p:spPr>
          <a:prstGeom prst="rect">
            <a:avLst/>
          </a:prstGeom>
        </p:spPr>
        <p:txBody>
          <a:bodyPr/>
          <a:lstStyle/>
          <a:p>
            <a:pPr lvl="0"/>
            <a:fld id="{86CB4B4D-7CA3-9044-876B-883B54F8677D}" type="slidenum">
              <a:rPr/>
              <a:t>‹#›</a:t>
            </a:fld>
            <a:endParaRPr/>
          </a:p>
        </p:txBody>
      </p:sp>
      <p:sp>
        <p:nvSpPr>
          <p:cNvPr id="11" name="Shape 11"/>
          <p:cNvSpPr>
            <a:spLocks noGrp="1"/>
          </p:cNvSpPr>
          <p:nvPr>
            <p:ph type="title"/>
          </p:nvPr>
        </p:nvSpPr>
        <p:spPr>
          <a:xfrm>
            <a:off x="457200" y="0"/>
            <a:ext cx="8229600" cy="3736239"/>
          </a:xfrm>
          <a:prstGeom prst="rect">
            <a:avLst/>
          </a:prstGeom>
        </p:spPr>
        <p:txBody>
          <a:bodyPr/>
          <a:lstStyle>
            <a:lvl1pPr algn="ctr"/>
          </a:lstStyle>
          <a:p>
            <a:pPr lvl="0">
              <a:defRPr sz="1800">
                <a:solidFill>
                  <a:srgbClr val="000000"/>
                </a:solidFill>
              </a:defRPr>
            </a:pPr>
            <a:r>
              <a:rPr sz="4000">
                <a:solidFill>
                  <a:srgbClr val="1E1E1E"/>
                </a:solidFill>
              </a:rPr>
              <a:t>Title Text</a:t>
            </a:r>
          </a:p>
        </p:txBody>
      </p:sp>
      <p:sp>
        <p:nvSpPr>
          <p:cNvPr id="12" name="Shape 12"/>
          <p:cNvSpPr>
            <a:spLocks noGrp="1"/>
          </p:cNvSpPr>
          <p:nvPr>
            <p:ph type="body" idx="1"/>
          </p:nvPr>
        </p:nvSpPr>
        <p:spPr>
          <a:xfrm>
            <a:off x="457200" y="3751374"/>
            <a:ext cx="8229600" cy="3106627"/>
          </a:xfrm>
          <a:prstGeom prst="rect">
            <a:avLst/>
          </a:prstGeom>
        </p:spPr>
        <p:txBody>
          <a:bodyPr/>
          <a:lstStyle>
            <a:lvl1pPr marL="0" indent="0" algn="ctr">
              <a:spcBef>
                <a:spcPts val="600"/>
              </a:spcBef>
              <a:buSzTx/>
              <a:buFontTx/>
              <a:buNone/>
              <a:defRPr sz="2700">
                <a:solidFill>
                  <a:srgbClr val="8F8F8F"/>
                </a:solidFill>
              </a:defRPr>
            </a:lvl1pPr>
            <a:lvl2pPr marL="0" indent="0" algn="ctr">
              <a:spcBef>
                <a:spcPts val="600"/>
              </a:spcBef>
              <a:buSzTx/>
              <a:buFontTx/>
              <a:buNone/>
              <a:defRPr sz="2700">
                <a:solidFill>
                  <a:srgbClr val="8F8F8F"/>
                </a:solidFill>
              </a:defRPr>
            </a:lvl2pPr>
            <a:lvl3pPr marL="0" indent="0" algn="ctr">
              <a:spcBef>
                <a:spcPts val="600"/>
              </a:spcBef>
              <a:buSzTx/>
              <a:buFontTx/>
              <a:buNone/>
              <a:defRPr sz="2700">
                <a:solidFill>
                  <a:srgbClr val="8F8F8F"/>
                </a:solidFill>
              </a:defRPr>
            </a:lvl3pPr>
            <a:lvl4pPr marL="0" indent="0" algn="ctr">
              <a:spcBef>
                <a:spcPts val="600"/>
              </a:spcBef>
              <a:buSzTx/>
              <a:buFontTx/>
              <a:buNone/>
              <a:defRPr sz="2700">
                <a:solidFill>
                  <a:srgbClr val="8F8F8F"/>
                </a:solidFill>
              </a:defRPr>
            </a:lvl4pPr>
            <a:lvl5pPr marL="0" indent="0" algn="ctr">
              <a:spcBef>
                <a:spcPts val="600"/>
              </a:spcBef>
              <a:buSzTx/>
              <a:buFontTx/>
              <a:buNone/>
              <a:defRPr sz="2700">
                <a:solidFill>
                  <a:srgbClr val="8F8F8F"/>
                </a:solidFill>
              </a:defRPr>
            </a:lvl5pPr>
          </a:lstStyle>
          <a:p>
            <a:pPr lvl="0">
              <a:defRPr sz="1800">
                <a:solidFill>
                  <a:srgbClr val="000000"/>
                </a:solidFill>
              </a:defRPr>
            </a:pPr>
            <a:r>
              <a:rPr sz="2700">
                <a:solidFill>
                  <a:srgbClr val="8F8F8F"/>
                </a:solidFill>
              </a:rPr>
              <a:t>Body Level One</a:t>
            </a:r>
          </a:p>
          <a:p>
            <a:pPr lvl="1">
              <a:defRPr sz="1800">
                <a:solidFill>
                  <a:srgbClr val="000000"/>
                </a:solidFill>
              </a:defRPr>
            </a:pPr>
            <a:r>
              <a:rPr sz="2700">
                <a:solidFill>
                  <a:srgbClr val="8F8F8F"/>
                </a:solidFill>
              </a:rPr>
              <a:t>Body Level Two</a:t>
            </a:r>
          </a:p>
          <a:p>
            <a:pPr lvl="2">
              <a:defRPr sz="1800">
                <a:solidFill>
                  <a:srgbClr val="000000"/>
                </a:solidFill>
              </a:defRPr>
            </a:pPr>
            <a:r>
              <a:rPr sz="2700">
                <a:solidFill>
                  <a:srgbClr val="8F8F8F"/>
                </a:solidFill>
              </a:rPr>
              <a:t>Body Level Three</a:t>
            </a:r>
          </a:p>
          <a:p>
            <a:pPr lvl="3">
              <a:defRPr sz="1800">
                <a:solidFill>
                  <a:srgbClr val="000000"/>
                </a:solidFill>
              </a:defRPr>
            </a:pPr>
            <a:r>
              <a:rPr sz="2700">
                <a:solidFill>
                  <a:srgbClr val="8F8F8F"/>
                </a:solidFill>
              </a:rPr>
              <a:t>Body Level Four</a:t>
            </a:r>
          </a:p>
          <a:p>
            <a:pPr lvl="4">
              <a:defRPr sz="1800">
                <a:solidFill>
                  <a:srgbClr val="000000"/>
                </a:solidFill>
              </a:defRPr>
            </a:pPr>
            <a:r>
              <a:rPr sz="2700">
                <a:solidFill>
                  <a:srgbClr val="8F8F8F"/>
                </a:solidFill>
              </a:rPr>
              <a:t>Body Level Five</a:t>
            </a:r>
          </a:p>
        </p:txBody>
      </p:sp>
      <p:sp>
        <p:nvSpPr>
          <p:cNvPr id="13" name="Shape 13"/>
          <p:cNvSpPr/>
          <p:nvPr/>
        </p:nvSpPr>
        <p:spPr>
          <a:xfrm>
            <a:off x="-3" y="1116492"/>
            <a:ext cx="9212390" cy="36279"/>
          </a:xfrm>
          <a:prstGeom prst="rect">
            <a:avLst/>
          </a:prstGeom>
          <a:solidFill>
            <a:srgbClr val="880F19"/>
          </a:solidFill>
          <a:ln w="12700">
            <a:miter lim="400000"/>
          </a:ln>
        </p:spPr>
        <p:txBody>
          <a:bodyPr lIns="0" tIns="0" rIns="0" bIns="0" anchor="ctr"/>
          <a:lstStyle/>
          <a:p>
            <a:pPr lvl="0" algn="ctr">
              <a:defRPr>
                <a:solidFill>
                  <a:srgbClr val="AF1F2A"/>
                </a:solidFill>
                <a:latin typeface="Calibri"/>
                <a:ea typeface="Calibri"/>
                <a:cs typeface="Calibri"/>
                <a:sym typeface="Calibri"/>
              </a:defRPr>
            </a:pPr>
            <a:endParaRPr/>
          </a:p>
        </p:txBody>
      </p:sp>
      <p:sp>
        <p:nvSpPr>
          <p:cNvPr id="14" name="Shape 14"/>
          <p:cNvSpPr/>
          <p:nvPr/>
        </p:nvSpPr>
        <p:spPr>
          <a:xfrm>
            <a:off x="88042" y="810295"/>
            <a:ext cx="2054009" cy="2692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200">
                <a:solidFill>
                  <a:srgbClr val="AE1E29"/>
                </a:solidFill>
                <a:latin typeface="Calibri"/>
                <a:ea typeface="Calibri"/>
                <a:cs typeface="Calibri"/>
                <a:sym typeface="Calibri"/>
              </a:defRPr>
            </a:lvl1pPr>
          </a:lstStyle>
          <a:p>
            <a:pPr lvl="0">
              <a:defRPr sz="1800">
                <a:solidFill>
                  <a:srgbClr val="000000"/>
                </a:solidFill>
              </a:defRPr>
            </a:pPr>
            <a:r>
              <a:rPr sz="1200">
                <a:solidFill>
                  <a:srgbClr val="AE1E29"/>
                </a:solidFill>
              </a:rPr>
              <a:t>Organize. Collaborate. Discover.</a:t>
            </a:r>
          </a:p>
        </p:txBody>
      </p:sp>
      <p:sp>
        <p:nvSpPr>
          <p:cNvPr id="15" name="Shape 15"/>
          <p:cNvSpPr/>
          <p:nvPr/>
        </p:nvSpPr>
        <p:spPr>
          <a:xfrm>
            <a:off x="7734175" y="810295"/>
            <a:ext cx="1275507" cy="177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200">
                <a:solidFill>
                  <a:srgbClr val="AE1E29"/>
                </a:solidFill>
                <a:latin typeface="Calibri"/>
                <a:ea typeface="Calibri"/>
                <a:cs typeface="Calibri"/>
                <a:sym typeface="Calibri"/>
              </a:defRPr>
            </a:lvl1pPr>
          </a:lstStyle>
          <a:p>
            <a:pPr lvl="0">
              <a:defRPr sz="1800">
                <a:solidFill>
                  <a:srgbClr val="000000"/>
                </a:solidFill>
              </a:defRPr>
            </a:pPr>
            <a:r>
              <a:rPr sz="1200" dirty="0">
                <a:solidFill>
                  <a:srgbClr val="AE1E29"/>
                </a:solidFill>
              </a:rPr>
              <a:t>www.mendeley.com</a:t>
            </a:r>
          </a:p>
        </p:txBody>
      </p:sp>
      <p:pic>
        <p:nvPicPr>
          <p:cNvPr id="16" name="image2.png"/>
          <p:cNvPicPr/>
          <p:nvPr/>
        </p:nvPicPr>
        <p:blipFill>
          <a:blip r:embed="rId2">
            <a:extLst/>
          </a:blip>
          <a:stretch>
            <a:fillRect/>
          </a:stretch>
        </p:blipFill>
        <p:spPr>
          <a:xfrm>
            <a:off x="2635917" y="107746"/>
            <a:ext cx="3940551" cy="622609"/>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19" name="Shape 19"/>
          <p:cNvSpPr>
            <a:spLocks noGrp="1"/>
          </p:cNvSpPr>
          <p:nvPr>
            <p:ph type="body" idx="1"/>
          </p:nvPr>
        </p:nvSpPr>
        <p:spPr>
          <a:prstGeom prst="rect">
            <a:avLst/>
          </a:prstGeom>
        </p:spPr>
        <p:txBody>
          <a:bodyPr/>
          <a:lstStyle/>
          <a:p>
            <a:pPr lvl="0">
              <a:defRPr>
                <a:solidFill>
                  <a:srgbClr val="000000"/>
                </a:solidFill>
              </a:defRPr>
            </a:pPr>
            <a:r>
              <a:rPr>
                <a:solidFill>
                  <a:srgbClr val="1E1E1E"/>
                </a:solidFill>
              </a:rPr>
              <a:t>Body Level One</a:t>
            </a:r>
          </a:p>
          <a:p>
            <a:pPr lvl="1">
              <a:defRPr>
                <a:solidFill>
                  <a:srgbClr val="000000"/>
                </a:solidFill>
              </a:defRPr>
            </a:pPr>
            <a:r>
              <a:rPr>
                <a:solidFill>
                  <a:srgbClr val="1E1E1E"/>
                </a:solidFill>
              </a:rPr>
              <a:t>Body Level Two</a:t>
            </a:r>
          </a:p>
          <a:p>
            <a:pPr lvl="2">
              <a:defRPr>
                <a:solidFill>
                  <a:srgbClr val="000000"/>
                </a:solidFill>
              </a:defRPr>
            </a:pPr>
            <a:r>
              <a:rPr>
                <a:solidFill>
                  <a:srgbClr val="1E1E1E"/>
                </a:solidFill>
              </a:rPr>
              <a:t>Body Level Three</a:t>
            </a:r>
          </a:p>
          <a:p>
            <a:pPr lvl="3">
              <a:defRPr>
                <a:solidFill>
                  <a:srgbClr val="000000"/>
                </a:solidFill>
              </a:defRPr>
            </a:pPr>
            <a:r>
              <a:rPr>
                <a:solidFill>
                  <a:srgbClr val="1E1E1E"/>
                </a:solidFill>
              </a:rPr>
              <a:t>Body Level Four</a:t>
            </a:r>
          </a:p>
          <a:p>
            <a:pPr lvl="4">
              <a:defRPr>
                <a:solidFill>
                  <a:srgbClr val="000000"/>
                </a:solidFill>
              </a:defRPr>
            </a:pPr>
            <a:r>
              <a:rPr>
                <a:solidFill>
                  <a:srgbClr val="1E1E1E"/>
                </a:solidFill>
              </a:rPr>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2" name="Shape 22"/>
          <p:cNvSpPr>
            <a:spLocks noGrp="1"/>
          </p:cNvSpPr>
          <p:nvPr>
            <p:ph type="sldNum" sz="quarter" idx="2"/>
          </p:nvPr>
        </p:nvSpPr>
        <p:spPr>
          <a:prstGeom prst="rect">
            <a:avLst/>
          </a:prstGeom>
        </p:spPr>
        <p:txBody>
          <a:bodyPr/>
          <a:lstStyle/>
          <a:p>
            <a:pPr lvl="0"/>
            <a:fld id="{86CB4B4D-7CA3-9044-876B-883B54F8677D}" type="slidenum">
              <a:rPr/>
              <a:t>‹#›</a:t>
            </a:fld>
            <a:endParaRPr/>
          </a:p>
        </p:txBody>
      </p:sp>
      <p:sp>
        <p:nvSpPr>
          <p:cNvPr id="23" name="Shape 23"/>
          <p:cNvSpPr>
            <a:spLocks noGrp="1"/>
          </p:cNvSpPr>
          <p:nvPr>
            <p:ph type="title"/>
          </p:nvPr>
        </p:nvSpPr>
        <p:spPr>
          <a:xfrm>
            <a:off x="457200" y="0"/>
            <a:ext cx="8229600" cy="3443171"/>
          </a:xfrm>
          <a:prstGeom prst="rect">
            <a:avLst/>
          </a:prstGeom>
        </p:spPr>
        <p:txBody>
          <a:bodyPr/>
          <a:lstStyle/>
          <a:p>
            <a:pPr lvl="0">
              <a:defRPr sz="1800">
                <a:solidFill>
                  <a:srgbClr val="000000"/>
                </a:solidFill>
              </a:defRPr>
            </a:pPr>
            <a:r>
              <a:rPr sz="4000">
                <a:solidFill>
                  <a:srgbClr val="1E1E1E"/>
                </a:solidFill>
              </a:rPr>
              <a:t>Title Text</a:t>
            </a:r>
          </a:p>
        </p:txBody>
      </p:sp>
      <p:sp>
        <p:nvSpPr>
          <p:cNvPr id="24" name="Shape 24"/>
          <p:cNvSpPr>
            <a:spLocks noGrp="1"/>
          </p:cNvSpPr>
          <p:nvPr>
            <p:ph type="body" idx="1"/>
          </p:nvPr>
        </p:nvSpPr>
        <p:spPr>
          <a:xfrm>
            <a:off x="457200" y="3448536"/>
            <a:ext cx="8229600" cy="3409464"/>
          </a:xfrm>
          <a:prstGeom prst="rect">
            <a:avLst/>
          </a:prstGeom>
        </p:spPr>
        <p:txBody>
          <a:bodyPr/>
          <a:lstStyle>
            <a:lvl1pPr marL="0" indent="0">
              <a:spcBef>
                <a:spcPts val="600"/>
              </a:spcBef>
              <a:buSzTx/>
              <a:buFontTx/>
              <a:buNone/>
              <a:defRPr sz="2700">
                <a:solidFill>
                  <a:srgbClr val="8F8F8F"/>
                </a:solidFill>
              </a:defRPr>
            </a:lvl1pPr>
            <a:lvl2pPr marL="0" indent="0">
              <a:spcBef>
                <a:spcPts val="600"/>
              </a:spcBef>
              <a:buSzTx/>
              <a:buFontTx/>
              <a:buNone/>
              <a:defRPr sz="2700">
                <a:solidFill>
                  <a:srgbClr val="8F8F8F"/>
                </a:solidFill>
              </a:defRPr>
            </a:lvl2pPr>
            <a:lvl3pPr marL="0" indent="0">
              <a:spcBef>
                <a:spcPts val="600"/>
              </a:spcBef>
              <a:buSzTx/>
              <a:buFontTx/>
              <a:buNone/>
              <a:defRPr sz="2700">
                <a:solidFill>
                  <a:srgbClr val="8F8F8F"/>
                </a:solidFill>
              </a:defRPr>
            </a:lvl3pPr>
            <a:lvl4pPr marL="0" indent="0">
              <a:spcBef>
                <a:spcPts val="600"/>
              </a:spcBef>
              <a:buSzTx/>
              <a:buFontTx/>
              <a:buNone/>
              <a:defRPr sz="2700">
                <a:solidFill>
                  <a:srgbClr val="8F8F8F"/>
                </a:solidFill>
              </a:defRPr>
            </a:lvl4pPr>
            <a:lvl5pPr marL="0" indent="0">
              <a:spcBef>
                <a:spcPts val="600"/>
              </a:spcBef>
              <a:buSzTx/>
              <a:buFontTx/>
              <a:buNone/>
              <a:defRPr sz="2700">
                <a:solidFill>
                  <a:srgbClr val="8F8F8F"/>
                </a:solidFill>
              </a:defRPr>
            </a:lvl5pPr>
          </a:lstStyle>
          <a:p>
            <a:pPr lvl="0">
              <a:defRPr sz="1800">
                <a:solidFill>
                  <a:srgbClr val="000000"/>
                </a:solidFill>
              </a:defRPr>
            </a:pPr>
            <a:r>
              <a:rPr sz="2700">
                <a:solidFill>
                  <a:srgbClr val="8F8F8F"/>
                </a:solidFill>
              </a:rPr>
              <a:t>Body Level One</a:t>
            </a:r>
          </a:p>
          <a:p>
            <a:pPr lvl="1">
              <a:defRPr sz="1800">
                <a:solidFill>
                  <a:srgbClr val="000000"/>
                </a:solidFill>
              </a:defRPr>
            </a:pPr>
            <a:r>
              <a:rPr sz="2700">
                <a:solidFill>
                  <a:srgbClr val="8F8F8F"/>
                </a:solidFill>
              </a:rPr>
              <a:t>Body Level Two</a:t>
            </a:r>
          </a:p>
          <a:p>
            <a:pPr lvl="2">
              <a:defRPr sz="1800">
                <a:solidFill>
                  <a:srgbClr val="000000"/>
                </a:solidFill>
              </a:defRPr>
            </a:pPr>
            <a:r>
              <a:rPr sz="2700">
                <a:solidFill>
                  <a:srgbClr val="8F8F8F"/>
                </a:solidFill>
              </a:rPr>
              <a:t>Body Level Three</a:t>
            </a:r>
          </a:p>
          <a:p>
            <a:pPr lvl="3">
              <a:defRPr sz="1800">
                <a:solidFill>
                  <a:srgbClr val="000000"/>
                </a:solidFill>
              </a:defRPr>
            </a:pPr>
            <a:r>
              <a:rPr sz="2700">
                <a:solidFill>
                  <a:srgbClr val="8F8F8F"/>
                </a:solidFill>
              </a:rPr>
              <a:t>Body Level Four</a:t>
            </a:r>
          </a:p>
          <a:p>
            <a:pPr lvl="4">
              <a:defRPr sz="1800">
                <a:solidFill>
                  <a:srgbClr val="000000"/>
                </a:solidFill>
              </a:defRPr>
            </a:pPr>
            <a:r>
              <a:rPr sz="2700">
                <a:solidFill>
                  <a:srgbClr val="8F8F8F"/>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31" name="Shape 31"/>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amp; Image">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34" name="Shape 34"/>
          <p:cNvSpPr>
            <a:spLocks noGrp="1"/>
          </p:cNvSpPr>
          <p:nvPr>
            <p:ph type="body" idx="1"/>
          </p:nvPr>
        </p:nvSpPr>
        <p:spPr>
          <a:xfrm>
            <a:off x="457200" y="1600200"/>
            <a:ext cx="4038600" cy="5257800"/>
          </a:xfrm>
          <a:prstGeom prst="rect">
            <a:avLst/>
          </a:prstGeom>
        </p:spPr>
        <p:txBody>
          <a:bodyPr/>
          <a:lstStyle>
            <a:lvl1pPr>
              <a:defRPr>
                <a:solidFill>
                  <a:srgbClr val="3C3C3B"/>
                </a:solidFill>
              </a:defRPr>
            </a:lvl1pPr>
            <a:lvl2pPr>
              <a:defRPr>
                <a:solidFill>
                  <a:srgbClr val="3C3C3B"/>
                </a:solidFill>
              </a:defRPr>
            </a:lvl2pPr>
            <a:lvl3pPr>
              <a:defRPr>
                <a:solidFill>
                  <a:srgbClr val="3C3C3B"/>
                </a:solidFill>
              </a:defRPr>
            </a:lvl3pPr>
            <a:lvl4pPr>
              <a:defRPr>
                <a:solidFill>
                  <a:srgbClr val="3C3C3B"/>
                </a:solidFill>
              </a:defRPr>
            </a:lvl4pPr>
            <a:lvl5pPr>
              <a:defRPr>
                <a:solidFill>
                  <a:srgbClr val="3C3C3B"/>
                </a:solidFill>
              </a:defRPr>
            </a:lvl5pPr>
          </a:lstStyle>
          <a:p>
            <a:pPr lvl="0">
              <a:defRPr>
                <a:solidFill>
                  <a:srgbClr val="000000"/>
                </a:solidFill>
              </a:defRPr>
            </a:pPr>
            <a:r>
              <a:rPr>
                <a:solidFill>
                  <a:srgbClr val="3C3C3B"/>
                </a:solidFill>
              </a:rPr>
              <a:t>Body Level One</a:t>
            </a:r>
          </a:p>
          <a:p>
            <a:pPr lvl="1">
              <a:defRPr>
                <a:solidFill>
                  <a:srgbClr val="000000"/>
                </a:solidFill>
              </a:defRPr>
            </a:pPr>
            <a:r>
              <a:rPr>
                <a:solidFill>
                  <a:srgbClr val="3C3C3B"/>
                </a:solidFill>
              </a:rPr>
              <a:t>Body Level Two</a:t>
            </a:r>
          </a:p>
          <a:p>
            <a:pPr lvl="2">
              <a:defRPr>
                <a:solidFill>
                  <a:srgbClr val="000000"/>
                </a:solidFill>
              </a:defRPr>
            </a:pPr>
            <a:r>
              <a:rPr>
                <a:solidFill>
                  <a:srgbClr val="3C3C3B"/>
                </a:solidFill>
              </a:rPr>
              <a:t>Body Level Three</a:t>
            </a:r>
          </a:p>
          <a:p>
            <a:pPr lvl="3">
              <a:defRPr>
                <a:solidFill>
                  <a:srgbClr val="000000"/>
                </a:solidFill>
              </a:defRPr>
            </a:pPr>
            <a:r>
              <a:rPr>
                <a:solidFill>
                  <a:srgbClr val="3C3C3B"/>
                </a:solidFill>
              </a:rPr>
              <a:t>Body Level Four</a:t>
            </a:r>
          </a:p>
          <a:p>
            <a:pPr lvl="4">
              <a:defRPr>
                <a:solidFill>
                  <a:srgbClr val="000000"/>
                </a:solidFill>
              </a:defRPr>
            </a:pPr>
            <a:r>
              <a:rPr>
                <a:solidFill>
                  <a:srgbClr val="3C3C3B"/>
                </a:solidFill>
              </a:rPr>
              <a:t>Body Level Five</a:t>
            </a:r>
          </a:p>
        </p:txBody>
      </p:sp>
      <p:sp>
        <p:nvSpPr>
          <p:cNvPr id="35" name="Shape 35"/>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amp; Screenshot">
    <p:spTree>
      <p:nvGrpSpPr>
        <p:cNvPr id="1" name=""/>
        <p:cNvGrpSpPr/>
        <p:nvPr/>
      </p:nvGrpSpPr>
      <p:grpSpPr>
        <a:xfrm>
          <a:off x="0" y="0"/>
          <a:ext cx="0" cy="0"/>
          <a:chOff x="0" y="0"/>
          <a:chExt cx="0" cy="0"/>
        </a:xfrm>
      </p:grpSpPr>
      <p:grpSp>
        <p:nvGrpSpPr>
          <p:cNvPr id="39" name="Group 39"/>
          <p:cNvGrpSpPr/>
          <p:nvPr/>
        </p:nvGrpSpPr>
        <p:grpSpPr>
          <a:xfrm>
            <a:off x="-4" y="1814471"/>
            <a:ext cx="9144005" cy="4747571"/>
            <a:chOff x="0" y="0"/>
            <a:chExt cx="9144004" cy="4747569"/>
          </a:xfrm>
        </p:grpSpPr>
        <p:pic>
          <p:nvPicPr>
            <p:cNvPr id="37" name="image1.jpeg" descr="Mac.jpg"/>
            <p:cNvPicPr/>
            <p:nvPr/>
          </p:nvPicPr>
          <p:blipFill>
            <a:blip r:embed="rId2">
              <a:extLst/>
            </a:blip>
            <a:stretch>
              <a:fillRect/>
            </a:stretch>
          </p:blipFill>
          <p:spPr>
            <a:xfrm>
              <a:off x="2218267" y="0"/>
              <a:ext cx="6925737" cy="4747571"/>
            </a:xfrm>
            <a:prstGeom prst="rect">
              <a:avLst/>
            </a:prstGeom>
            <a:ln w="12700" cap="flat">
              <a:noFill/>
              <a:miter lim="400000"/>
            </a:ln>
            <a:effectLst/>
          </p:spPr>
        </p:pic>
        <p:pic>
          <p:nvPicPr>
            <p:cNvPr id="38" name="image2.jpeg" descr="Mac.jpg"/>
            <p:cNvPicPr/>
            <p:nvPr/>
          </p:nvPicPr>
          <p:blipFill>
            <a:blip r:embed="rId3">
              <a:extLst/>
            </a:blip>
            <a:stretch>
              <a:fillRect/>
            </a:stretch>
          </p:blipFill>
          <p:spPr>
            <a:xfrm>
              <a:off x="-1" y="0"/>
              <a:ext cx="3826937" cy="4747571"/>
            </a:xfrm>
            <a:prstGeom prst="rect">
              <a:avLst/>
            </a:prstGeom>
            <a:ln w="12700" cap="flat">
              <a:noFill/>
              <a:miter lim="400000"/>
            </a:ln>
            <a:effectLst/>
          </p:spPr>
        </p:pic>
      </p:grpSp>
      <p:sp>
        <p:nvSpPr>
          <p:cNvPr id="40" name="Shape 40"/>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rPr/>
              <a:t>‹#›</a:t>
            </a:fld>
            <a:endParaRPr/>
          </a:p>
        </p:txBody>
      </p:sp>
      <p:sp>
        <p:nvSpPr>
          <p:cNvPr id="42" name="Shape 42"/>
          <p:cNvSpPr>
            <a:spLocks noGrp="1"/>
          </p:cNvSpPr>
          <p:nvPr>
            <p:ph type="body" idx="1"/>
          </p:nvPr>
        </p:nvSpPr>
        <p:spPr>
          <a:xfrm>
            <a:off x="457200" y="1600200"/>
            <a:ext cx="4038600" cy="5257800"/>
          </a:xfrm>
          <a:prstGeom prst="rect">
            <a:avLst/>
          </a:prstGeom>
        </p:spPr>
        <p:txBody>
          <a:bodyPr/>
          <a:lstStyle>
            <a:lvl1pPr>
              <a:defRPr>
                <a:solidFill>
                  <a:srgbClr val="3C3C3B"/>
                </a:solidFill>
              </a:defRPr>
            </a:lvl1pPr>
            <a:lvl2pPr>
              <a:defRPr>
                <a:solidFill>
                  <a:srgbClr val="3C3C3B"/>
                </a:solidFill>
              </a:defRPr>
            </a:lvl2pPr>
            <a:lvl3pPr>
              <a:defRPr>
                <a:solidFill>
                  <a:srgbClr val="3C3C3B"/>
                </a:solidFill>
              </a:defRPr>
            </a:lvl3pPr>
            <a:lvl4pPr>
              <a:defRPr>
                <a:solidFill>
                  <a:srgbClr val="3C3C3B"/>
                </a:solidFill>
              </a:defRPr>
            </a:lvl4pPr>
            <a:lvl5pPr>
              <a:defRPr>
                <a:solidFill>
                  <a:srgbClr val="3C3C3B"/>
                </a:solidFill>
              </a:defRPr>
            </a:lvl5pPr>
          </a:lstStyle>
          <a:p>
            <a:pPr lvl="0">
              <a:defRPr>
                <a:solidFill>
                  <a:srgbClr val="000000"/>
                </a:solidFill>
              </a:defRPr>
            </a:pPr>
            <a:r>
              <a:rPr>
                <a:solidFill>
                  <a:srgbClr val="3C3C3B"/>
                </a:solidFill>
              </a:rPr>
              <a:t>Body Level One</a:t>
            </a:r>
          </a:p>
          <a:p>
            <a:pPr lvl="1">
              <a:defRPr>
                <a:solidFill>
                  <a:srgbClr val="000000"/>
                </a:solidFill>
              </a:defRPr>
            </a:pPr>
            <a:r>
              <a:rPr>
                <a:solidFill>
                  <a:srgbClr val="3C3C3B"/>
                </a:solidFill>
              </a:rPr>
              <a:t>Body Level Two</a:t>
            </a:r>
          </a:p>
          <a:p>
            <a:pPr lvl="2">
              <a:defRPr>
                <a:solidFill>
                  <a:srgbClr val="000000"/>
                </a:solidFill>
              </a:defRPr>
            </a:pPr>
            <a:r>
              <a:rPr>
                <a:solidFill>
                  <a:srgbClr val="3C3C3B"/>
                </a:solidFill>
              </a:rPr>
              <a:t>Body Level Three</a:t>
            </a:r>
          </a:p>
          <a:p>
            <a:pPr lvl="3">
              <a:defRPr>
                <a:solidFill>
                  <a:srgbClr val="000000"/>
                </a:solidFill>
              </a:defRPr>
            </a:pPr>
            <a:r>
              <a:rPr>
                <a:solidFill>
                  <a:srgbClr val="3C3C3B"/>
                </a:solidFill>
              </a:rPr>
              <a:t>Body Level Four</a:t>
            </a:r>
          </a:p>
          <a:p>
            <a:pPr lvl="4">
              <a:defRPr>
                <a:solidFill>
                  <a:srgbClr val="000000"/>
                </a:solidFill>
              </a:defRPr>
            </a:pPr>
            <a:r>
              <a:rPr>
                <a:solidFill>
                  <a:srgbClr val="3C3C3B"/>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4" name="Shape 44"/>
          <p:cNvSpPr>
            <a:spLocks noGrp="1"/>
          </p:cNvSpPr>
          <p:nvPr>
            <p:ph type="title"/>
          </p:nvPr>
        </p:nvSpPr>
        <p:spPr>
          <a:xfrm>
            <a:off x="457200" y="0"/>
            <a:ext cx="8229600" cy="5357570"/>
          </a:xfrm>
          <a:prstGeom prst="rect">
            <a:avLst/>
          </a:prstGeom>
        </p:spPr>
        <p:txBody>
          <a:bodyPr/>
          <a:lstStyle>
            <a:lvl1pPr>
              <a:defRPr sz="1800"/>
            </a:lvl1pPr>
          </a:lstStyle>
          <a:p>
            <a:pPr lvl="0">
              <a:defRPr>
                <a:solidFill>
                  <a:srgbClr val="000000"/>
                </a:solidFill>
              </a:defRPr>
            </a:pPr>
            <a:r>
              <a:rPr>
                <a:solidFill>
                  <a:srgbClr val="1E1E1E"/>
                </a:solidFill>
              </a:rPr>
              <a:t>Title Text</a:t>
            </a:r>
          </a:p>
        </p:txBody>
      </p:sp>
      <p:sp>
        <p:nvSpPr>
          <p:cNvPr id="45" name="Shape 45"/>
          <p:cNvSpPr>
            <a:spLocks noGrp="1"/>
          </p:cNvSpPr>
          <p:nvPr>
            <p:ph type="body" idx="1"/>
          </p:nvPr>
        </p:nvSpPr>
        <p:spPr>
          <a:xfrm>
            <a:off x="457200" y="5367337"/>
            <a:ext cx="8229600" cy="1490665"/>
          </a:xfrm>
          <a:prstGeom prst="rect">
            <a:avLst/>
          </a:prstGeom>
        </p:spPr>
        <p:txBody>
          <a:bodyPr>
            <a:normAutofit/>
          </a:bodyPr>
          <a:lstStyle>
            <a:lvl1pPr marL="0" indent="0">
              <a:spcBef>
                <a:spcPts val="300"/>
              </a:spcBef>
              <a:buSzTx/>
              <a:buFontTx/>
              <a:buNone/>
              <a:defRPr sz="1500">
                <a:solidFill>
                  <a:srgbClr val="3C3C3B"/>
                </a:solidFill>
              </a:defRPr>
            </a:lvl1pPr>
            <a:lvl2pPr marL="0" indent="0">
              <a:spcBef>
                <a:spcPts val="300"/>
              </a:spcBef>
              <a:buSzTx/>
              <a:buFontTx/>
              <a:buNone/>
              <a:defRPr sz="1500">
                <a:solidFill>
                  <a:srgbClr val="3C3C3B"/>
                </a:solidFill>
              </a:defRPr>
            </a:lvl2pPr>
            <a:lvl3pPr marL="0" indent="0">
              <a:spcBef>
                <a:spcPts val="300"/>
              </a:spcBef>
              <a:buSzTx/>
              <a:buFontTx/>
              <a:buNone/>
              <a:defRPr sz="1500">
                <a:solidFill>
                  <a:srgbClr val="3C3C3B"/>
                </a:solidFill>
              </a:defRPr>
            </a:lvl3pPr>
            <a:lvl4pPr marL="0" indent="0">
              <a:spcBef>
                <a:spcPts val="300"/>
              </a:spcBef>
              <a:buSzTx/>
              <a:buFontTx/>
              <a:buNone/>
              <a:defRPr sz="1500">
                <a:solidFill>
                  <a:srgbClr val="3C3C3B"/>
                </a:solidFill>
              </a:defRPr>
            </a:lvl4pPr>
            <a:lvl5pPr marL="0" indent="0">
              <a:spcBef>
                <a:spcPts val="300"/>
              </a:spcBef>
              <a:buSzTx/>
              <a:buFontTx/>
              <a:buNone/>
              <a:defRPr sz="1500">
                <a:solidFill>
                  <a:srgbClr val="3C3C3B"/>
                </a:solidFill>
              </a:defRPr>
            </a:lvl5pPr>
          </a:lstStyle>
          <a:p>
            <a:pPr lvl="0">
              <a:defRPr sz="1800">
                <a:solidFill>
                  <a:srgbClr val="000000"/>
                </a:solidFill>
              </a:defRPr>
            </a:pPr>
            <a:r>
              <a:rPr sz="1500">
                <a:solidFill>
                  <a:srgbClr val="3C3C3B"/>
                </a:solidFill>
              </a:rPr>
              <a:t>Body Level One</a:t>
            </a:r>
          </a:p>
          <a:p>
            <a:pPr lvl="1">
              <a:defRPr sz="1800">
                <a:solidFill>
                  <a:srgbClr val="000000"/>
                </a:solidFill>
              </a:defRPr>
            </a:pPr>
            <a:r>
              <a:rPr sz="1500">
                <a:solidFill>
                  <a:srgbClr val="3C3C3B"/>
                </a:solidFill>
              </a:rPr>
              <a:t>Body Level Two</a:t>
            </a:r>
          </a:p>
          <a:p>
            <a:pPr lvl="2">
              <a:defRPr sz="1800">
                <a:solidFill>
                  <a:srgbClr val="000000"/>
                </a:solidFill>
              </a:defRPr>
            </a:pPr>
            <a:r>
              <a:rPr sz="1500">
                <a:solidFill>
                  <a:srgbClr val="3C3C3B"/>
                </a:solidFill>
              </a:rPr>
              <a:t>Body Level Three</a:t>
            </a:r>
          </a:p>
          <a:p>
            <a:pPr lvl="3">
              <a:defRPr sz="1800">
                <a:solidFill>
                  <a:srgbClr val="000000"/>
                </a:solidFill>
              </a:defRPr>
            </a:pPr>
            <a:r>
              <a:rPr sz="1500">
                <a:solidFill>
                  <a:srgbClr val="3C3C3B"/>
                </a:solidFill>
              </a:rPr>
              <a:t>Body Level Four</a:t>
            </a:r>
          </a:p>
          <a:p>
            <a:pPr lvl="4">
              <a:defRPr sz="1800">
                <a:solidFill>
                  <a:srgbClr val="000000"/>
                </a:solidFill>
              </a:defRPr>
            </a:pPr>
            <a:r>
              <a:rPr sz="1500">
                <a:solidFill>
                  <a:srgbClr val="3C3C3B"/>
                </a:solidFill>
              </a:rPr>
              <a:t>Body Level Five</a:t>
            </a:r>
          </a:p>
        </p:txBody>
      </p:sp>
      <p:sp>
        <p:nvSpPr>
          <p:cNvPr id="46" name="Shape 46"/>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3" y="6565693"/>
            <a:ext cx="9212390" cy="302079"/>
          </a:xfrm>
          <a:prstGeom prst="rect">
            <a:avLst/>
          </a:prstGeom>
          <a:solidFill>
            <a:srgbClr val="880F19"/>
          </a:solidFill>
          <a:ln w="12700">
            <a:miter lim="400000"/>
          </a:ln>
        </p:spPr>
        <p:txBody>
          <a:bodyPr lIns="0" tIns="0" rIns="0" bIns="0" anchor="ctr"/>
          <a:lstStyle/>
          <a:p>
            <a:pPr lvl="0" algn="ctr">
              <a:defRPr>
                <a:solidFill>
                  <a:srgbClr val="791223"/>
                </a:solidFill>
                <a:latin typeface="Calibri"/>
                <a:ea typeface="Calibri"/>
                <a:cs typeface="Calibri"/>
                <a:sym typeface="Calibri"/>
              </a:defRPr>
            </a:pPr>
            <a:endParaRPr/>
          </a:p>
        </p:txBody>
      </p:sp>
      <p:pic>
        <p:nvPicPr>
          <p:cNvPr id="3" name="image1.png" descr="Logo-01.png"/>
          <p:cNvPicPr/>
          <p:nvPr/>
        </p:nvPicPr>
        <p:blipFill>
          <a:blip r:embed="rId9">
            <a:extLst/>
          </a:blip>
          <a:stretch>
            <a:fillRect/>
          </a:stretch>
        </p:blipFill>
        <p:spPr>
          <a:xfrm>
            <a:off x="6877538" y="181429"/>
            <a:ext cx="2119877" cy="418090"/>
          </a:xfrm>
          <a:prstGeom prst="rect">
            <a:avLst/>
          </a:prstGeom>
          <a:ln w="12700">
            <a:miter lim="400000"/>
          </a:ln>
        </p:spPr>
      </p:pic>
      <p:sp>
        <p:nvSpPr>
          <p:cNvPr id="4" name="Shape 4"/>
          <p:cNvSpPr>
            <a:spLocks noGrp="1"/>
          </p:cNvSpPr>
          <p:nvPr>
            <p:ph type="title"/>
          </p:nvPr>
        </p:nvSpPr>
        <p:spPr>
          <a:xfrm>
            <a:off x="457200" y="0"/>
            <a:ext cx="8229600" cy="14176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p>
            <a:pPr lvl="0">
              <a:defRPr sz="1800">
                <a:solidFill>
                  <a:srgbClr val="000000"/>
                </a:solidFill>
              </a:defRPr>
            </a:pPr>
            <a:r>
              <a:rPr sz="4000">
                <a:solidFill>
                  <a:srgbClr val="1E1E1E"/>
                </a:solidFill>
              </a:rPr>
              <a:t>Title Text</a:t>
            </a:r>
          </a:p>
        </p:txBody>
      </p:sp>
      <p:sp>
        <p:nvSpPr>
          <p:cNvPr id="5" name="Shape 5"/>
          <p:cNvSpPr>
            <a:spLocks noGrp="1"/>
          </p:cNvSpPr>
          <p:nvPr>
            <p:ph type="body" idx="1"/>
          </p:nvPr>
        </p:nvSpPr>
        <p:spPr>
          <a:xfrm>
            <a:off x="457200" y="2569308"/>
            <a:ext cx="8229600" cy="428869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p>
            <a:pPr lvl="0">
              <a:defRPr>
                <a:solidFill>
                  <a:srgbClr val="000000"/>
                </a:solidFill>
              </a:defRPr>
            </a:pPr>
            <a:r>
              <a:rPr>
                <a:solidFill>
                  <a:srgbClr val="1E1E1E"/>
                </a:solidFill>
              </a:rPr>
              <a:t>Body Level One</a:t>
            </a:r>
          </a:p>
          <a:p>
            <a:pPr lvl="1">
              <a:defRPr>
                <a:solidFill>
                  <a:srgbClr val="000000"/>
                </a:solidFill>
              </a:defRPr>
            </a:pPr>
            <a:r>
              <a:rPr>
                <a:solidFill>
                  <a:srgbClr val="1E1E1E"/>
                </a:solidFill>
              </a:rPr>
              <a:t>Body Level Two</a:t>
            </a:r>
          </a:p>
          <a:p>
            <a:pPr lvl="2">
              <a:defRPr>
                <a:solidFill>
                  <a:srgbClr val="000000"/>
                </a:solidFill>
              </a:defRPr>
            </a:pPr>
            <a:r>
              <a:rPr>
                <a:solidFill>
                  <a:srgbClr val="1E1E1E"/>
                </a:solidFill>
              </a:rPr>
              <a:t>Body Level Three</a:t>
            </a:r>
          </a:p>
          <a:p>
            <a:pPr lvl="3">
              <a:defRPr>
                <a:solidFill>
                  <a:srgbClr val="000000"/>
                </a:solidFill>
              </a:defRPr>
            </a:pPr>
            <a:r>
              <a:rPr>
                <a:solidFill>
                  <a:srgbClr val="1E1E1E"/>
                </a:solidFill>
              </a:rPr>
              <a:t>Body Level Four</a:t>
            </a:r>
          </a:p>
          <a:p>
            <a:pPr lvl="4">
              <a:defRPr>
                <a:solidFill>
                  <a:srgbClr val="000000"/>
                </a:solidFill>
              </a:defRPr>
            </a:pPr>
            <a:r>
              <a:rPr>
                <a:solidFill>
                  <a:srgbClr val="1E1E1E"/>
                </a:solidFill>
              </a:rPr>
              <a:t>Body Level Five</a:t>
            </a:r>
          </a:p>
        </p:txBody>
      </p:sp>
      <p:sp>
        <p:nvSpPr>
          <p:cNvPr id="6" name="Shape 6"/>
          <p:cNvSpPr>
            <a:spLocks noGrp="1"/>
          </p:cNvSpPr>
          <p:nvPr>
            <p:ph type="sldNum" sz="quarter" idx="2"/>
          </p:nvPr>
        </p:nvSpPr>
        <p:spPr>
          <a:xfrm>
            <a:off x="6553200" y="6278071"/>
            <a:ext cx="2133600" cy="243837"/>
          </a:xfrm>
          <a:prstGeom prst="rect">
            <a:avLst/>
          </a:prstGeom>
          <a:ln w="12700">
            <a:miter lim="400000"/>
          </a:ln>
        </p:spPr>
        <p:txBody>
          <a:bodyPr lIns="45718" tIns="45718" rIns="45718" bIns="45718" anchor="b">
            <a:spAutoFit/>
          </a:bodyPr>
          <a:lstStyle>
            <a:lvl1pPr algn="r">
              <a:defRPr sz="1000">
                <a:solidFill>
                  <a:srgbClr val="8F8F8F"/>
                </a:solidFill>
                <a:latin typeface="Lucida Grande"/>
                <a:ea typeface="Lucida Grande"/>
                <a:cs typeface="Lucida Grande"/>
                <a:sym typeface="Lucida Grande"/>
              </a:defRPr>
            </a:lvl1pPr>
          </a:lstStyle>
          <a:p>
            <a:pPr lvl="0"/>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Lst>
  <p:transition spd="med"/>
  <p:txStyles>
    <p:titleStyle>
      <a:lvl1pPr defTabSz="457200">
        <a:defRPr sz="4000">
          <a:solidFill>
            <a:srgbClr val="1E1E1E"/>
          </a:solidFill>
          <a:latin typeface="+mj-lt"/>
          <a:ea typeface="+mj-ea"/>
          <a:cs typeface="+mj-cs"/>
          <a:sym typeface="Helvetica Neue"/>
        </a:defRPr>
      </a:lvl1pPr>
      <a:lvl2pPr defTabSz="457200">
        <a:defRPr sz="4000">
          <a:solidFill>
            <a:srgbClr val="1E1E1E"/>
          </a:solidFill>
          <a:latin typeface="+mj-lt"/>
          <a:ea typeface="+mj-ea"/>
          <a:cs typeface="+mj-cs"/>
          <a:sym typeface="Helvetica Neue"/>
        </a:defRPr>
      </a:lvl2pPr>
      <a:lvl3pPr defTabSz="457200">
        <a:defRPr sz="4000">
          <a:solidFill>
            <a:srgbClr val="1E1E1E"/>
          </a:solidFill>
          <a:latin typeface="+mj-lt"/>
          <a:ea typeface="+mj-ea"/>
          <a:cs typeface="+mj-cs"/>
          <a:sym typeface="Helvetica Neue"/>
        </a:defRPr>
      </a:lvl3pPr>
      <a:lvl4pPr defTabSz="457200">
        <a:defRPr sz="4000">
          <a:solidFill>
            <a:srgbClr val="1E1E1E"/>
          </a:solidFill>
          <a:latin typeface="+mj-lt"/>
          <a:ea typeface="+mj-ea"/>
          <a:cs typeface="+mj-cs"/>
          <a:sym typeface="Helvetica Neue"/>
        </a:defRPr>
      </a:lvl4pPr>
      <a:lvl5pPr defTabSz="457200">
        <a:defRPr sz="4000">
          <a:solidFill>
            <a:srgbClr val="1E1E1E"/>
          </a:solidFill>
          <a:latin typeface="+mj-lt"/>
          <a:ea typeface="+mj-ea"/>
          <a:cs typeface="+mj-cs"/>
          <a:sym typeface="Helvetica Neue"/>
        </a:defRPr>
      </a:lvl5pPr>
      <a:lvl6pPr defTabSz="457200">
        <a:defRPr sz="4000">
          <a:solidFill>
            <a:srgbClr val="1E1E1E"/>
          </a:solidFill>
          <a:latin typeface="+mj-lt"/>
          <a:ea typeface="+mj-ea"/>
          <a:cs typeface="+mj-cs"/>
          <a:sym typeface="Helvetica Neue"/>
        </a:defRPr>
      </a:lvl6pPr>
      <a:lvl7pPr defTabSz="457200">
        <a:defRPr sz="4000">
          <a:solidFill>
            <a:srgbClr val="1E1E1E"/>
          </a:solidFill>
          <a:latin typeface="+mj-lt"/>
          <a:ea typeface="+mj-ea"/>
          <a:cs typeface="+mj-cs"/>
          <a:sym typeface="Helvetica Neue"/>
        </a:defRPr>
      </a:lvl7pPr>
      <a:lvl8pPr defTabSz="457200">
        <a:defRPr sz="4000">
          <a:solidFill>
            <a:srgbClr val="1E1E1E"/>
          </a:solidFill>
          <a:latin typeface="+mj-lt"/>
          <a:ea typeface="+mj-ea"/>
          <a:cs typeface="+mj-cs"/>
          <a:sym typeface="Helvetica Neue"/>
        </a:defRPr>
      </a:lvl8pPr>
      <a:lvl9pPr defTabSz="457200">
        <a:defRPr sz="4000">
          <a:solidFill>
            <a:srgbClr val="1E1E1E"/>
          </a:solidFill>
          <a:latin typeface="+mj-lt"/>
          <a:ea typeface="+mj-ea"/>
          <a:cs typeface="+mj-cs"/>
          <a:sym typeface="Helvetica Neue"/>
        </a:defRPr>
      </a:lvl9pPr>
    </p:titleStyle>
    <p:bodyStyle>
      <a:lvl1pPr marL="177800" indent="-177800" defTabSz="457200">
        <a:spcBef>
          <a:spcPts val="400"/>
        </a:spcBef>
        <a:buSzPct val="100000"/>
        <a:buFont typeface="Arial"/>
        <a:buChar char="•"/>
        <a:defRPr>
          <a:solidFill>
            <a:srgbClr val="1E1E1E"/>
          </a:solidFill>
          <a:latin typeface="+mj-lt"/>
          <a:ea typeface="+mj-ea"/>
          <a:cs typeface="+mj-cs"/>
          <a:sym typeface="Helvetica Neue"/>
        </a:defRPr>
      </a:lvl1pPr>
      <a:lvl2pPr marL="541337" indent="-269875" defTabSz="457200">
        <a:spcBef>
          <a:spcPts val="400"/>
        </a:spcBef>
        <a:buSzPct val="100000"/>
        <a:buFont typeface="Arial"/>
        <a:buChar char="–"/>
        <a:defRPr>
          <a:solidFill>
            <a:srgbClr val="1E1E1E"/>
          </a:solidFill>
          <a:latin typeface="+mj-lt"/>
          <a:ea typeface="+mj-ea"/>
          <a:cs typeface="+mj-cs"/>
          <a:sym typeface="Helvetica Neue"/>
        </a:defRPr>
      </a:lvl2pPr>
      <a:lvl3pPr marL="804862" indent="-228600" defTabSz="457200">
        <a:spcBef>
          <a:spcPts val="400"/>
        </a:spcBef>
        <a:buSzPct val="100000"/>
        <a:buFont typeface="Arial"/>
        <a:buChar char="•"/>
        <a:defRPr>
          <a:solidFill>
            <a:srgbClr val="1E1E1E"/>
          </a:solidFill>
          <a:latin typeface="+mj-lt"/>
          <a:ea typeface="+mj-ea"/>
          <a:cs typeface="+mj-cs"/>
          <a:sym typeface="Helvetica Neue"/>
        </a:defRPr>
      </a:lvl3pPr>
      <a:lvl4pPr marL="1120456" indent="-274319" defTabSz="457200">
        <a:spcBef>
          <a:spcPts val="400"/>
        </a:spcBef>
        <a:buSzPct val="100000"/>
        <a:buFont typeface="Arial"/>
        <a:buChar char="–"/>
        <a:defRPr>
          <a:solidFill>
            <a:srgbClr val="1E1E1E"/>
          </a:solidFill>
          <a:latin typeface="+mj-lt"/>
          <a:ea typeface="+mj-ea"/>
          <a:cs typeface="+mj-cs"/>
          <a:sym typeface="Helvetica Neue"/>
        </a:defRPr>
      </a:lvl4pPr>
      <a:lvl5pPr marL="1491672" indent="-374072" defTabSz="457200">
        <a:spcBef>
          <a:spcPts val="400"/>
        </a:spcBef>
        <a:buSzPct val="100000"/>
        <a:buFont typeface="Arial"/>
        <a:buChar char="»"/>
        <a:defRPr>
          <a:solidFill>
            <a:srgbClr val="1E1E1E"/>
          </a:solidFill>
          <a:latin typeface="+mj-lt"/>
          <a:ea typeface="+mj-ea"/>
          <a:cs typeface="+mj-cs"/>
          <a:sym typeface="Helvetica Neue"/>
        </a:defRPr>
      </a:lvl5pPr>
      <a:lvl6pPr marL="2491738" indent="-205738" defTabSz="457200">
        <a:spcBef>
          <a:spcPts val="400"/>
        </a:spcBef>
        <a:buSzPct val="100000"/>
        <a:buFont typeface="Arial"/>
        <a:buChar char="•"/>
        <a:defRPr>
          <a:solidFill>
            <a:srgbClr val="1E1E1E"/>
          </a:solidFill>
          <a:latin typeface="+mj-lt"/>
          <a:ea typeface="+mj-ea"/>
          <a:cs typeface="+mj-cs"/>
          <a:sym typeface="Helvetica Neue"/>
        </a:defRPr>
      </a:lvl6pPr>
      <a:lvl7pPr marL="2948938" indent="-205738" defTabSz="457200">
        <a:spcBef>
          <a:spcPts val="400"/>
        </a:spcBef>
        <a:buSzPct val="100000"/>
        <a:buFont typeface="Arial"/>
        <a:buChar char="•"/>
        <a:defRPr>
          <a:solidFill>
            <a:srgbClr val="1E1E1E"/>
          </a:solidFill>
          <a:latin typeface="+mj-lt"/>
          <a:ea typeface="+mj-ea"/>
          <a:cs typeface="+mj-cs"/>
          <a:sym typeface="Helvetica Neue"/>
        </a:defRPr>
      </a:lvl7pPr>
      <a:lvl8pPr marL="3406140" indent="-205738" defTabSz="457200">
        <a:spcBef>
          <a:spcPts val="400"/>
        </a:spcBef>
        <a:buSzPct val="100000"/>
        <a:buFont typeface="Arial"/>
        <a:buChar char="•"/>
        <a:defRPr>
          <a:solidFill>
            <a:srgbClr val="1E1E1E"/>
          </a:solidFill>
          <a:latin typeface="+mj-lt"/>
          <a:ea typeface="+mj-ea"/>
          <a:cs typeface="+mj-cs"/>
          <a:sym typeface="Helvetica Neue"/>
        </a:defRPr>
      </a:lvl8pPr>
      <a:lvl9pPr marL="3863340" indent="-205740" defTabSz="457200">
        <a:spcBef>
          <a:spcPts val="400"/>
        </a:spcBef>
        <a:buSzPct val="100000"/>
        <a:buFont typeface="Arial"/>
        <a:buChar char="•"/>
        <a:defRPr>
          <a:solidFill>
            <a:srgbClr val="1E1E1E"/>
          </a:solidFill>
          <a:latin typeface="+mj-lt"/>
          <a:ea typeface="+mj-ea"/>
          <a:cs typeface="+mj-cs"/>
          <a:sym typeface="Helvetica Neue"/>
        </a:defRPr>
      </a:lvl9pPr>
    </p:bodyStyle>
    <p:otherStyle>
      <a:lvl1pPr algn="r" defTabSz="457200">
        <a:defRPr sz="1000">
          <a:solidFill>
            <a:schemeClr val="tx1"/>
          </a:solidFill>
          <a:latin typeface="+mn-lt"/>
          <a:ea typeface="+mn-ea"/>
          <a:cs typeface="+mn-cs"/>
          <a:sym typeface="Lucida Grande"/>
        </a:defRPr>
      </a:lvl1pPr>
      <a:lvl2pPr algn="r" defTabSz="457200">
        <a:defRPr sz="1000">
          <a:solidFill>
            <a:schemeClr val="tx1"/>
          </a:solidFill>
          <a:latin typeface="+mn-lt"/>
          <a:ea typeface="+mn-ea"/>
          <a:cs typeface="+mn-cs"/>
          <a:sym typeface="Lucida Grande"/>
        </a:defRPr>
      </a:lvl2pPr>
      <a:lvl3pPr algn="r" defTabSz="457200">
        <a:defRPr sz="1000">
          <a:solidFill>
            <a:schemeClr val="tx1"/>
          </a:solidFill>
          <a:latin typeface="+mn-lt"/>
          <a:ea typeface="+mn-ea"/>
          <a:cs typeface="+mn-cs"/>
          <a:sym typeface="Lucida Grande"/>
        </a:defRPr>
      </a:lvl3pPr>
      <a:lvl4pPr algn="r" defTabSz="457200">
        <a:defRPr sz="1000">
          <a:solidFill>
            <a:schemeClr val="tx1"/>
          </a:solidFill>
          <a:latin typeface="+mn-lt"/>
          <a:ea typeface="+mn-ea"/>
          <a:cs typeface="+mn-cs"/>
          <a:sym typeface="Lucida Grande"/>
        </a:defRPr>
      </a:lvl4pPr>
      <a:lvl5pPr algn="r" defTabSz="457200">
        <a:defRPr sz="1000">
          <a:solidFill>
            <a:schemeClr val="tx1"/>
          </a:solidFill>
          <a:latin typeface="+mn-lt"/>
          <a:ea typeface="+mn-ea"/>
          <a:cs typeface="+mn-cs"/>
          <a:sym typeface="Lucida Grande"/>
        </a:defRPr>
      </a:lvl5pPr>
      <a:lvl6pPr algn="r" defTabSz="457200">
        <a:defRPr sz="1000">
          <a:solidFill>
            <a:schemeClr val="tx1"/>
          </a:solidFill>
          <a:latin typeface="+mn-lt"/>
          <a:ea typeface="+mn-ea"/>
          <a:cs typeface="+mn-cs"/>
          <a:sym typeface="Lucida Grande"/>
        </a:defRPr>
      </a:lvl6pPr>
      <a:lvl7pPr algn="r" defTabSz="457200">
        <a:defRPr sz="1000">
          <a:solidFill>
            <a:schemeClr val="tx1"/>
          </a:solidFill>
          <a:latin typeface="+mn-lt"/>
          <a:ea typeface="+mn-ea"/>
          <a:cs typeface="+mn-cs"/>
          <a:sym typeface="Lucida Grande"/>
        </a:defRPr>
      </a:lvl7pPr>
      <a:lvl8pPr algn="r" defTabSz="457200">
        <a:defRPr sz="1000">
          <a:solidFill>
            <a:schemeClr val="tx1"/>
          </a:solidFill>
          <a:latin typeface="+mn-lt"/>
          <a:ea typeface="+mn-ea"/>
          <a:cs typeface="+mn-cs"/>
          <a:sym typeface="Lucida Grande"/>
        </a:defRPr>
      </a:lvl8pPr>
      <a:lvl9pPr algn="r" defTabSz="457200">
        <a:defRPr sz="1000">
          <a:solidFill>
            <a:schemeClr val="tx1"/>
          </a:solidFill>
          <a:latin typeface="+mn-lt"/>
          <a:ea typeface="+mn-ea"/>
          <a:cs typeface="+mn-cs"/>
          <a:sym typeface="Lucida Grand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xfrm>
            <a:off x="1490133" y="2065867"/>
            <a:ext cx="8229600" cy="1417638"/>
          </a:xfrm>
          <a:prstGeom prst="rect">
            <a:avLst/>
          </a:prstGeom>
        </p:spPr>
        <p:txBody>
          <a:bodyPr/>
          <a:lstStyle/>
          <a:p>
            <a:pPr lvl="0">
              <a:defRPr sz="1800">
                <a:solidFill>
                  <a:srgbClr val="000000"/>
                </a:solidFill>
              </a:defRPr>
            </a:pPr>
            <a:r>
              <a:rPr sz="4000">
                <a:solidFill>
                  <a:srgbClr val="1E1E1E"/>
                </a:solidFill>
              </a:rPr>
              <a:t>Introduction to Mendeley</a:t>
            </a:r>
          </a:p>
        </p:txBody>
      </p:sp>
      <p:sp>
        <p:nvSpPr>
          <p:cNvPr id="54" name="Shape 5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48055">
              <a:defRPr sz="900"/>
            </a:lvl1pPr>
          </a:lstStyle>
          <a:p>
            <a:pPr lvl="0">
              <a:defRPr sz="1800">
                <a:solidFill>
                  <a:srgbClr val="000000"/>
                </a:solidFill>
              </a:defRPr>
            </a:pPr>
            <a:fld id="{86CB4B4D-7CA3-9044-876B-883B54F8677D}" type="slidenum">
              <a:rPr sz="900">
                <a:solidFill>
                  <a:srgbClr val="8F8F8F"/>
                </a:solidFill>
              </a:rPr>
              <a:t>1</a:t>
            </a:fld>
            <a:endParaRPr sz="900">
              <a:solidFill>
                <a:srgbClr val="8F8F8F"/>
              </a:solidFill>
            </a:endParaRPr>
          </a:p>
        </p:txBody>
      </p:sp>
      <p:sp>
        <p:nvSpPr>
          <p:cNvPr id="5" name="Rectangle 4"/>
          <p:cNvSpPr/>
          <p:nvPr/>
        </p:nvSpPr>
        <p:spPr>
          <a:xfrm>
            <a:off x="0" y="0"/>
            <a:ext cx="9144000" cy="1445845"/>
          </a:xfrm>
          <a:prstGeom prst="rect">
            <a:avLst/>
          </a:prstGeom>
          <a:solidFill>
            <a:srgbClr val="880F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solidFill>
                <a:schemeClr val="tx2"/>
              </a:solidFill>
            </a:endParaRPr>
          </a:p>
        </p:txBody>
      </p:sp>
      <p:pic>
        <p:nvPicPr>
          <p:cNvPr id="6" name="Picture 5" descr="Logo-0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6846" y="462653"/>
            <a:ext cx="3154770" cy="61126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lang="en-GB" sz="4000" dirty="0" smtClean="0">
                <a:solidFill>
                  <a:srgbClr val="1E1E1D"/>
                </a:solidFill>
              </a:rPr>
              <a:t>Scopus and Science Direct</a:t>
            </a:r>
            <a:endParaRPr sz="4000">
              <a:solidFill>
                <a:srgbClr val="1E1E1D"/>
              </a:solidFill>
            </a:endParaRPr>
          </a:p>
        </p:txBody>
      </p:sp>
      <p:pic>
        <p:nvPicPr>
          <p:cNvPr id="5" name="Picture 4"/>
          <p:cNvPicPr>
            <a:picLocks noChangeAspect="1"/>
          </p:cNvPicPr>
          <p:nvPr/>
        </p:nvPicPr>
        <p:blipFill>
          <a:blip r:embed="rId3"/>
          <a:stretch>
            <a:fillRect/>
          </a:stretch>
        </p:blipFill>
        <p:spPr>
          <a:xfrm>
            <a:off x="0" y="1492431"/>
            <a:ext cx="9144000" cy="3873137"/>
          </a:xfrm>
          <a:prstGeom prst="rect">
            <a:avLst/>
          </a:prstGeom>
        </p:spPr>
      </p:pic>
    </p:spTree>
    <p:extLst>
      <p:ext uri="{BB962C8B-B14F-4D97-AF65-F5344CB8AC3E}">
        <p14:creationId xmlns:p14="http://schemas.microsoft.com/office/powerpoint/2010/main" val="527260584"/>
      </p:ext>
    </p:extLst>
  </p:cSld>
  <p:clrMapOvr>
    <a:masterClrMapping/>
  </p:clrMapOvr>
  <p:transition spd="med"/>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Sync</a:t>
            </a:r>
          </a:p>
        </p:txBody>
      </p:sp>
      <p:pic>
        <p:nvPicPr>
          <p:cNvPr id="159" name="image31.png"/>
          <p:cNvPicPr/>
          <p:nvPr/>
        </p:nvPicPr>
        <p:blipFill>
          <a:blip r:embed="rId3">
            <a:extLst/>
          </a:blip>
          <a:stretch>
            <a:fillRect/>
          </a:stretch>
        </p:blipFill>
        <p:spPr>
          <a:xfrm>
            <a:off x="1991349" y="1826479"/>
            <a:ext cx="5276688" cy="1618038"/>
          </a:xfrm>
          <a:prstGeom prst="rect">
            <a:avLst/>
          </a:prstGeom>
          <a:ln w="12700">
            <a:miter lim="400000"/>
          </a:ln>
          <a:effectLst>
            <a:outerShdw blurRad="38100" dist="23000" dir="5400000" rotWithShape="0">
              <a:srgbClr val="000000">
                <a:alpha val="35000"/>
              </a:srgbClr>
            </a:outerShdw>
          </a:effectLst>
        </p:spPr>
      </p:pic>
      <p:sp>
        <p:nvSpPr>
          <p:cNvPr id="160" name="Shape 160"/>
          <p:cNvSpPr/>
          <p:nvPr/>
        </p:nvSpPr>
        <p:spPr>
          <a:xfrm flipH="1" flipV="1">
            <a:off x="6152730" y="2303710"/>
            <a:ext cx="1839207" cy="3"/>
          </a:xfrm>
          <a:prstGeom prst="line">
            <a:avLst/>
          </a:prstGeom>
          <a:ln w="762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pic>
        <p:nvPicPr>
          <p:cNvPr id="161" name="image32.png"/>
          <p:cNvPicPr/>
          <p:nvPr/>
        </p:nvPicPr>
        <p:blipFill>
          <a:blip r:embed="rId4">
            <a:extLst/>
          </a:blip>
          <a:stretch>
            <a:fillRect/>
          </a:stretch>
        </p:blipFill>
        <p:spPr>
          <a:xfrm>
            <a:off x="1015060" y="4200306"/>
            <a:ext cx="1706136" cy="989559"/>
          </a:xfrm>
          <a:prstGeom prst="rect">
            <a:avLst/>
          </a:prstGeom>
          <a:ln w="12700">
            <a:miter lim="400000"/>
          </a:ln>
        </p:spPr>
      </p:pic>
      <p:pic>
        <p:nvPicPr>
          <p:cNvPr id="162" name="image33.png"/>
          <p:cNvPicPr/>
          <p:nvPr/>
        </p:nvPicPr>
        <p:blipFill>
          <a:blip r:embed="rId5">
            <a:extLst/>
          </a:blip>
          <a:stretch>
            <a:fillRect/>
          </a:stretch>
        </p:blipFill>
        <p:spPr>
          <a:xfrm>
            <a:off x="3839274" y="4087304"/>
            <a:ext cx="1893087" cy="1215561"/>
          </a:xfrm>
          <a:prstGeom prst="rect">
            <a:avLst/>
          </a:prstGeom>
          <a:ln w="12700">
            <a:miter lim="400000"/>
          </a:ln>
        </p:spPr>
      </p:pic>
      <p:pic>
        <p:nvPicPr>
          <p:cNvPr id="163" name="image34.png"/>
          <p:cNvPicPr/>
          <p:nvPr/>
        </p:nvPicPr>
        <p:blipFill>
          <a:blip r:embed="rId6">
            <a:extLst/>
          </a:blip>
          <a:stretch>
            <a:fillRect/>
          </a:stretch>
        </p:blipFill>
        <p:spPr>
          <a:xfrm>
            <a:off x="2945826" y="4322397"/>
            <a:ext cx="668817" cy="745378"/>
          </a:xfrm>
          <a:prstGeom prst="rect">
            <a:avLst/>
          </a:prstGeom>
          <a:ln w="12700">
            <a:miter lim="400000"/>
          </a:ln>
        </p:spPr>
      </p:pic>
      <p:pic>
        <p:nvPicPr>
          <p:cNvPr id="164" name="image34.png"/>
          <p:cNvPicPr/>
          <p:nvPr/>
        </p:nvPicPr>
        <p:blipFill>
          <a:blip r:embed="rId6">
            <a:extLst/>
          </a:blip>
          <a:stretch>
            <a:fillRect/>
          </a:stretch>
        </p:blipFill>
        <p:spPr>
          <a:xfrm>
            <a:off x="5956991" y="4322397"/>
            <a:ext cx="668819" cy="745378"/>
          </a:xfrm>
          <a:prstGeom prst="rect">
            <a:avLst/>
          </a:prstGeom>
          <a:ln w="12700">
            <a:miter lim="400000"/>
          </a:ln>
        </p:spPr>
      </p:pic>
      <p:pic>
        <p:nvPicPr>
          <p:cNvPr id="165" name="image35.png"/>
          <p:cNvPicPr/>
          <p:nvPr/>
        </p:nvPicPr>
        <p:blipFill>
          <a:blip r:embed="rId7">
            <a:extLst/>
          </a:blip>
          <a:stretch>
            <a:fillRect/>
          </a:stretch>
        </p:blipFill>
        <p:spPr>
          <a:xfrm>
            <a:off x="6850442" y="4200306"/>
            <a:ext cx="1278500" cy="989559"/>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xfrm>
            <a:off x="457200" y="3231099"/>
            <a:ext cx="8229600" cy="1362078"/>
          </a:xfrm>
          <a:prstGeom prst="rect">
            <a:avLst/>
          </a:prstGeom>
        </p:spPr>
        <p:txBody>
          <a:bodyPr/>
          <a:lstStyle/>
          <a:p>
            <a:pPr lvl="0">
              <a:defRPr sz="1800">
                <a:solidFill>
                  <a:srgbClr val="000000"/>
                </a:solidFill>
              </a:defRPr>
            </a:pPr>
            <a:r>
              <a:rPr sz="4000">
                <a:solidFill>
                  <a:srgbClr val="1E1E1E"/>
                </a:solidFill>
              </a:rPr>
              <a:t>Organize</a:t>
            </a:r>
          </a:p>
        </p:txBody>
      </p:sp>
      <p:sp>
        <p:nvSpPr>
          <p:cNvPr id="170" name="Shape 170"/>
          <p:cNvSpPr>
            <a:spLocks noGrp="1"/>
          </p:cNvSpPr>
          <p:nvPr>
            <p:ph type="body" idx="1"/>
          </p:nvPr>
        </p:nvSpPr>
        <p:spPr>
          <a:xfrm>
            <a:off x="457200" y="4483103"/>
            <a:ext cx="8229600" cy="1500190"/>
          </a:xfrm>
          <a:prstGeom prst="rect">
            <a:avLst/>
          </a:prstGeom>
        </p:spPr>
        <p:txBody>
          <a:bodyPr lIns="0" tIns="0" rIns="0" bIns="0">
            <a:normAutofit/>
          </a:bodyPr>
          <a:lstStyle/>
          <a:p>
            <a:pPr lvl="0">
              <a:defRPr sz="1800">
                <a:solidFill>
                  <a:srgbClr val="000000"/>
                </a:solidFill>
              </a:defRPr>
            </a:pPr>
            <a:r>
              <a:rPr sz="2700">
                <a:solidFill>
                  <a:srgbClr val="8F8F8F"/>
                </a:solidFill>
              </a:rPr>
              <a:t>Managing Your Library</a:t>
            </a:r>
          </a:p>
        </p:txBody>
      </p:sp>
      <p:pic>
        <p:nvPicPr>
          <p:cNvPr id="171" name="image36.png"/>
          <p:cNvPicPr/>
          <p:nvPr/>
        </p:nvPicPr>
        <p:blipFill>
          <a:blip r:embed="rId3">
            <a:extLst/>
          </a:blip>
          <a:stretch>
            <a:fillRect/>
          </a:stretch>
        </p:blipFill>
        <p:spPr>
          <a:xfrm>
            <a:off x="4089263" y="2119708"/>
            <a:ext cx="4592361" cy="280644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Manage Your Library</a:t>
            </a:r>
          </a:p>
        </p:txBody>
      </p:sp>
      <p:pic>
        <p:nvPicPr>
          <p:cNvPr id="176" name="image37.png"/>
          <p:cNvPicPr/>
          <p:nvPr/>
        </p:nvPicPr>
        <p:blipFill>
          <a:blip r:embed="rId3">
            <a:extLst/>
          </a:blip>
          <a:stretch>
            <a:fillRect/>
          </a:stretch>
        </p:blipFill>
        <p:spPr>
          <a:xfrm>
            <a:off x="2016206" y="1998079"/>
            <a:ext cx="5314856" cy="3532842"/>
          </a:xfrm>
          <a:prstGeom prst="rect">
            <a:avLst/>
          </a:prstGeom>
          <a:ln w="12700">
            <a:miter lim="400000"/>
          </a:ln>
          <a:effectLst>
            <a:outerShdw blurRad="38100" dist="23000" dir="5400000" rotWithShape="0">
              <a:srgbClr val="000000">
                <a:alpha val="35000"/>
              </a:srgbClr>
            </a:outerShdw>
          </a:effectLst>
        </p:spPr>
      </p:pic>
      <p:sp>
        <p:nvSpPr>
          <p:cNvPr id="177" name="Shape 177"/>
          <p:cNvSpPr/>
          <p:nvPr/>
        </p:nvSpPr>
        <p:spPr>
          <a:xfrm>
            <a:off x="4620809" y="3556958"/>
            <a:ext cx="276877" cy="276877"/>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
        <p:nvSpPr>
          <p:cNvPr id="178" name="Shape 178"/>
          <p:cNvSpPr/>
          <p:nvPr/>
        </p:nvSpPr>
        <p:spPr>
          <a:xfrm>
            <a:off x="4416449" y="2993037"/>
            <a:ext cx="276862" cy="276862"/>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
        <p:nvSpPr>
          <p:cNvPr id="179" name="Shape 179"/>
          <p:cNvSpPr/>
          <p:nvPr/>
        </p:nvSpPr>
        <p:spPr>
          <a:xfrm>
            <a:off x="4204942" y="4683690"/>
            <a:ext cx="276862" cy="276862"/>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
        <p:nvSpPr>
          <p:cNvPr id="180" name="Shape 180"/>
          <p:cNvSpPr/>
          <p:nvPr/>
        </p:nvSpPr>
        <p:spPr>
          <a:xfrm flipV="1">
            <a:off x="4700385" y="3111038"/>
            <a:ext cx="2966827"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81" name="Shape 181"/>
          <p:cNvSpPr/>
          <p:nvPr/>
        </p:nvSpPr>
        <p:spPr>
          <a:xfrm>
            <a:off x="4836995" y="2791678"/>
            <a:ext cx="1485934" cy="211109"/>
          </a:xfrm>
          <a:prstGeom prst="rect">
            <a:avLst/>
          </a:pr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
        <p:nvSpPr>
          <p:cNvPr id="182" name="Shape 182"/>
          <p:cNvSpPr/>
          <p:nvPr/>
        </p:nvSpPr>
        <p:spPr>
          <a:xfrm>
            <a:off x="6333818" y="2897229"/>
            <a:ext cx="1158823"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83" name="Shape 183"/>
          <p:cNvSpPr/>
          <p:nvPr/>
        </p:nvSpPr>
        <p:spPr>
          <a:xfrm flipV="1">
            <a:off x="7496109" y="1972004"/>
            <a:ext cx="3" cy="937930"/>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84" name="Shape 184"/>
          <p:cNvSpPr/>
          <p:nvPr/>
        </p:nvSpPr>
        <p:spPr>
          <a:xfrm>
            <a:off x="7483350" y="1982829"/>
            <a:ext cx="197044"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85" name="Shape 185"/>
          <p:cNvSpPr/>
          <p:nvPr/>
        </p:nvSpPr>
        <p:spPr>
          <a:xfrm>
            <a:off x="7699161" y="1648460"/>
            <a:ext cx="1152730" cy="9550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defRPr>
                <a:solidFill>
                  <a:srgbClr val="000000"/>
                </a:solidFill>
              </a:defRPr>
            </a:pPr>
            <a:r>
              <a:rPr sz="1400">
                <a:solidFill>
                  <a:srgbClr val="3C3C3B"/>
                </a:solidFill>
                <a:latin typeface="Calibri"/>
                <a:ea typeface="Calibri"/>
                <a:cs typeface="Calibri"/>
                <a:sym typeface="Calibri"/>
              </a:rPr>
              <a:t>Use column</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headings</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to order your </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references</a:t>
            </a:r>
          </a:p>
        </p:txBody>
      </p:sp>
      <p:sp>
        <p:nvSpPr>
          <p:cNvPr id="186" name="Shape 186"/>
          <p:cNvSpPr/>
          <p:nvPr/>
        </p:nvSpPr>
        <p:spPr>
          <a:xfrm>
            <a:off x="7699161" y="2849420"/>
            <a:ext cx="1089050"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Mark entries</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read or unread</a:t>
            </a:r>
          </a:p>
        </p:txBody>
      </p:sp>
      <p:sp>
        <p:nvSpPr>
          <p:cNvPr id="187" name="Shape 187"/>
          <p:cNvSpPr/>
          <p:nvPr/>
        </p:nvSpPr>
        <p:spPr>
          <a:xfrm>
            <a:off x="4892430" y="3695403"/>
            <a:ext cx="2797200"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88" name="Shape 188"/>
          <p:cNvSpPr/>
          <p:nvPr/>
        </p:nvSpPr>
        <p:spPr>
          <a:xfrm>
            <a:off x="7699161" y="3469914"/>
            <a:ext cx="1129879" cy="10795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Entries with </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attached PDFs</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can be opened</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with the PDF</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Reader</a:t>
            </a:r>
          </a:p>
        </p:txBody>
      </p:sp>
      <p:sp>
        <p:nvSpPr>
          <p:cNvPr id="189" name="Shape 189"/>
          <p:cNvSpPr/>
          <p:nvPr/>
        </p:nvSpPr>
        <p:spPr>
          <a:xfrm>
            <a:off x="4492024" y="4817143"/>
            <a:ext cx="2752642"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90" name="Shape 190"/>
          <p:cNvSpPr/>
          <p:nvPr/>
        </p:nvSpPr>
        <p:spPr>
          <a:xfrm flipV="1">
            <a:off x="7228320" y="4804444"/>
            <a:ext cx="3" cy="523241"/>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91" name="Shape 191"/>
          <p:cNvSpPr/>
          <p:nvPr/>
        </p:nvSpPr>
        <p:spPr>
          <a:xfrm>
            <a:off x="7250979" y="5312535"/>
            <a:ext cx="490262"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92" name="Shape 192"/>
          <p:cNvSpPr/>
          <p:nvPr/>
        </p:nvSpPr>
        <p:spPr>
          <a:xfrm>
            <a:off x="7699161" y="5050437"/>
            <a:ext cx="1052960" cy="6477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Star items to</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mark them as</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favorites</a:t>
            </a:r>
          </a:p>
        </p:txBody>
      </p:sp>
      <p:pic>
        <p:nvPicPr>
          <p:cNvPr id="193" name="image38.png"/>
          <p:cNvPicPr/>
          <p:nvPr/>
        </p:nvPicPr>
        <p:blipFill>
          <a:blip r:embed="rId4">
            <a:extLst/>
          </a:blip>
          <a:stretch>
            <a:fillRect/>
          </a:stretch>
        </p:blipFill>
        <p:spPr>
          <a:xfrm>
            <a:off x="231725" y="2262109"/>
            <a:ext cx="508002" cy="431803"/>
          </a:xfrm>
          <a:prstGeom prst="rect">
            <a:avLst/>
          </a:prstGeom>
          <a:ln w="12700">
            <a:miter lim="400000"/>
          </a:ln>
        </p:spPr>
      </p:pic>
      <p:pic>
        <p:nvPicPr>
          <p:cNvPr id="194" name="image39.png"/>
          <p:cNvPicPr/>
          <p:nvPr/>
        </p:nvPicPr>
        <p:blipFill>
          <a:blip r:embed="rId5">
            <a:extLst/>
          </a:blip>
          <a:stretch>
            <a:fillRect/>
          </a:stretch>
        </p:blipFill>
        <p:spPr>
          <a:xfrm>
            <a:off x="231725" y="2989980"/>
            <a:ext cx="508002" cy="406403"/>
          </a:xfrm>
          <a:prstGeom prst="rect">
            <a:avLst/>
          </a:prstGeom>
          <a:ln w="12700">
            <a:miter lim="400000"/>
          </a:ln>
        </p:spPr>
      </p:pic>
      <p:pic>
        <p:nvPicPr>
          <p:cNvPr id="195" name="image40.png"/>
          <p:cNvPicPr/>
          <p:nvPr/>
        </p:nvPicPr>
        <p:blipFill>
          <a:blip r:embed="rId6">
            <a:extLst/>
          </a:blip>
          <a:stretch>
            <a:fillRect/>
          </a:stretch>
        </p:blipFill>
        <p:spPr>
          <a:xfrm>
            <a:off x="231725" y="5173588"/>
            <a:ext cx="508002" cy="406403"/>
          </a:xfrm>
          <a:prstGeom prst="rect">
            <a:avLst/>
          </a:prstGeom>
          <a:ln w="12700">
            <a:miter lim="400000"/>
          </a:ln>
        </p:spPr>
      </p:pic>
      <p:pic>
        <p:nvPicPr>
          <p:cNvPr id="196" name="image41.png"/>
          <p:cNvPicPr/>
          <p:nvPr/>
        </p:nvPicPr>
        <p:blipFill>
          <a:blip r:embed="rId7">
            <a:extLst/>
          </a:blip>
          <a:stretch>
            <a:fillRect/>
          </a:stretch>
        </p:blipFill>
        <p:spPr>
          <a:xfrm>
            <a:off x="212675" y="3692449"/>
            <a:ext cx="546102" cy="431803"/>
          </a:xfrm>
          <a:prstGeom prst="rect">
            <a:avLst/>
          </a:prstGeom>
          <a:ln w="12700">
            <a:miter lim="400000"/>
          </a:ln>
        </p:spPr>
      </p:pic>
      <p:pic>
        <p:nvPicPr>
          <p:cNvPr id="197" name="image42.png"/>
          <p:cNvPicPr/>
          <p:nvPr/>
        </p:nvPicPr>
        <p:blipFill>
          <a:blip r:embed="rId8">
            <a:extLst/>
          </a:blip>
          <a:stretch>
            <a:fillRect/>
          </a:stretch>
        </p:blipFill>
        <p:spPr>
          <a:xfrm>
            <a:off x="231725" y="4458418"/>
            <a:ext cx="508002" cy="444503"/>
          </a:xfrm>
          <a:prstGeom prst="rect">
            <a:avLst/>
          </a:prstGeom>
          <a:ln w="12700">
            <a:miter lim="400000"/>
          </a:ln>
        </p:spPr>
      </p:pic>
      <p:sp>
        <p:nvSpPr>
          <p:cNvPr id="198" name="Shape 198"/>
          <p:cNvSpPr/>
          <p:nvPr/>
        </p:nvSpPr>
        <p:spPr>
          <a:xfrm>
            <a:off x="773122" y="2074204"/>
            <a:ext cx="1055652" cy="6477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All items in</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your personal</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library</a:t>
            </a:r>
          </a:p>
        </p:txBody>
      </p:sp>
      <p:sp>
        <p:nvSpPr>
          <p:cNvPr id="199" name="Shape 199"/>
          <p:cNvSpPr/>
          <p:nvPr/>
        </p:nvSpPr>
        <p:spPr>
          <a:xfrm>
            <a:off x="773123" y="2823610"/>
            <a:ext cx="1092461" cy="6477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Items added </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in the last two</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weeks</a:t>
            </a:r>
          </a:p>
        </p:txBody>
      </p:sp>
      <p:sp>
        <p:nvSpPr>
          <p:cNvPr id="200" name="Shape 200"/>
          <p:cNvSpPr/>
          <p:nvPr/>
        </p:nvSpPr>
        <p:spPr>
          <a:xfrm>
            <a:off x="773123" y="3588865"/>
            <a:ext cx="1015628" cy="6477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Access your</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recently read</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items</a:t>
            </a:r>
          </a:p>
        </p:txBody>
      </p:sp>
      <p:sp>
        <p:nvSpPr>
          <p:cNvPr id="201" name="Shape 201"/>
          <p:cNvSpPr/>
          <p:nvPr/>
        </p:nvSpPr>
        <p:spPr>
          <a:xfrm>
            <a:off x="773123" y="4311098"/>
            <a:ext cx="1202371" cy="6477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All items you’ve</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starred in your</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library</a:t>
            </a:r>
          </a:p>
        </p:txBody>
      </p:sp>
      <p:sp>
        <p:nvSpPr>
          <p:cNvPr id="202" name="Shape 202"/>
          <p:cNvSpPr/>
          <p:nvPr/>
        </p:nvSpPr>
        <p:spPr>
          <a:xfrm>
            <a:off x="773123" y="5108423"/>
            <a:ext cx="1045233"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Items in need</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of review</a:t>
            </a:r>
          </a:p>
        </p:txBody>
      </p:sp>
      <p:sp>
        <p:nvSpPr>
          <p:cNvPr id="203" name="Shape 203"/>
          <p:cNvSpPr/>
          <p:nvPr/>
        </p:nvSpPr>
        <p:spPr>
          <a:xfrm>
            <a:off x="2093795" y="3206544"/>
            <a:ext cx="1485934" cy="713743"/>
          </a:xfrm>
          <a:prstGeom prst="rect">
            <a:avLst/>
          </a:pr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sldNum" sz="quarter" idx="2"/>
          </p:nvPr>
        </p:nvSpPr>
        <p:spPr>
          <a:xfrm>
            <a:off x="6553200" y="6278071"/>
            <a:ext cx="2133600" cy="243843"/>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48055">
              <a:defRPr sz="900"/>
            </a:lvl1pPr>
          </a:lstStyle>
          <a:p>
            <a:pPr lvl="0">
              <a:defRPr sz="1800">
                <a:solidFill>
                  <a:srgbClr val="000000"/>
                </a:solidFill>
              </a:defRPr>
            </a:pPr>
            <a:fld id="{86CB4B4D-7CA3-9044-876B-883B54F8677D}" type="slidenum">
              <a:rPr sz="900">
                <a:solidFill>
                  <a:srgbClr val="8F8F8F"/>
                </a:solidFill>
              </a:rPr>
              <a:t>14</a:t>
            </a:fld>
            <a:endParaRPr sz="900">
              <a:solidFill>
                <a:srgbClr val="8F8F8F"/>
              </a:solidFill>
            </a:endParaRPr>
          </a:p>
        </p:txBody>
      </p:sp>
      <p:sp>
        <p:nvSpPr>
          <p:cNvPr id="208" name="Shape 208"/>
          <p:cNvSpPr>
            <a:spLocks noGrp="1"/>
          </p:cNvSpPr>
          <p:nvPr>
            <p:ph type="title"/>
          </p:nvPr>
        </p:nvSpPr>
        <p:spPr>
          <a:xfrm>
            <a:off x="457200" y="274638"/>
            <a:ext cx="8229600" cy="1143001"/>
          </a:xfrm>
          <a:prstGeom prst="rect">
            <a:avLst/>
          </a:prstGeom>
        </p:spPr>
        <p:txBody>
          <a:bodyPr lIns="0" tIns="0" rIns="0" bIns="0"/>
          <a:lstStyle>
            <a:lvl1pPr>
              <a:defRPr>
                <a:solidFill>
                  <a:srgbClr val="1E1E1D"/>
                </a:solidFill>
              </a:defRPr>
            </a:lvl1pPr>
          </a:lstStyle>
          <a:p>
            <a:pPr lvl="0">
              <a:defRPr sz="1800">
                <a:solidFill>
                  <a:srgbClr val="000000"/>
                </a:solidFill>
              </a:defRPr>
            </a:pPr>
            <a:r>
              <a:rPr sz="4000">
                <a:solidFill>
                  <a:srgbClr val="1E1E1D"/>
                </a:solidFill>
              </a:rPr>
              <a:t>Create and Use Folders</a:t>
            </a:r>
          </a:p>
        </p:txBody>
      </p:sp>
      <p:pic>
        <p:nvPicPr>
          <p:cNvPr id="209" name="image43.png"/>
          <p:cNvPicPr/>
          <p:nvPr/>
        </p:nvPicPr>
        <p:blipFill>
          <a:blip r:embed="rId3">
            <a:extLst/>
          </a:blip>
          <a:stretch>
            <a:fillRect/>
          </a:stretch>
        </p:blipFill>
        <p:spPr>
          <a:xfrm>
            <a:off x="576872" y="2230665"/>
            <a:ext cx="4471965" cy="2980323"/>
          </a:xfrm>
          <a:prstGeom prst="rect">
            <a:avLst/>
          </a:prstGeom>
          <a:ln w="12700">
            <a:miter lim="400000"/>
          </a:ln>
          <a:effectLst>
            <a:outerShdw blurRad="38100" dist="23000" dir="5400000" rotWithShape="0">
              <a:srgbClr val="000000">
                <a:alpha val="35000"/>
              </a:srgbClr>
            </a:outerShdw>
          </a:effectLst>
        </p:spPr>
      </p:pic>
      <p:sp>
        <p:nvSpPr>
          <p:cNvPr id="210" name="Shape 210"/>
          <p:cNvSpPr/>
          <p:nvPr/>
        </p:nvSpPr>
        <p:spPr>
          <a:xfrm flipH="1" flipV="1">
            <a:off x="2988280" y="4936113"/>
            <a:ext cx="3208884"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11" name="Shape 211"/>
          <p:cNvSpPr/>
          <p:nvPr/>
        </p:nvSpPr>
        <p:spPr>
          <a:xfrm flipH="1" flipV="1">
            <a:off x="2666548" y="2379180"/>
            <a:ext cx="3441930"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12" name="Shape 212"/>
          <p:cNvSpPr/>
          <p:nvPr/>
        </p:nvSpPr>
        <p:spPr>
          <a:xfrm flipH="1" flipV="1">
            <a:off x="2837565" y="3657648"/>
            <a:ext cx="3441930"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13" name="Shape 213"/>
          <p:cNvSpPr/>
          <p:nvPr/>
        </p:nvSpPr>
        <p:spPr>
          <a:xfrm>
            <a:off x="6347421" y="2117562"/>
            <a:ext cx="2465202"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References not added to a folder </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will appear in ‘unsorted’</a:t>
            </a:r>
          </a:p>
        </p:txBody>
      </p:sp>
      <p:sp>
        <p:nvSpPr>
          <p:cNvPr id="214" name="Shape 214"/>
          <p:cNvSpPr/>
          <p:nvPr/>
        </p:nvSpPr>
        <p:spPr>
          <a:xfrm>
            <a:off x="6347421" y="3396026"/>
            <a:ext cx="2379775"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Your folders will be listed below.</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Drag and drop to re-order them.</a:t>
            </a:r>
          </a:p>
        </p:txBody>
      </p:sp>
      <p:sp>
        <p:nvSpPr>
          <p:cNvPr id="215" name="Shape 215"/>
          <p:cNvSpPr/>
          <p:nvPr/>
        </p:nvSpPr>
        <p:spPr>
          <a:xfrm>
            <a:off x="6390135" y="4674494"/>
            <a:ext cx="2189386"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Use ‘Create Folder’ to enter a</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new folder name.</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7" y="982035"/>
            <a:ext cx="9062453" cy="5113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19974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p:cNvSpPr>
          <p:nvPr>
            <p:ph type="title"/>
          </p:nvPr>
        </p:nvSpPr>
        <p:spPr>
          <a:xfrm>
            <a:off x="457200" y="295275"/>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Create Groups</a:t>
            </a:r>
          </a:p>
        </p:txBody>
      </p:sp>
      <p:sp>
        <p:nvSpPr>
          <p:cNvPr id="322" name="Shape 322"/>
          <p:cNvSpPr/>
          <p:nvPr/>
        </p:nvSpPr>
        <p:spPr>
          <a:xfrm>
            <a:off x="457200" y="2319490"/>
            <a:ext cx="2044047" cy="259963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a:solidFill>
                  <a:srgbClr val="000000"/>
                </a:solidFill>
              </a:defRPr>
            </a:pPr>
            <a:r>
              <a:rPr>
                <a:solidFill>
                  <a:srgbClr val="3C3C3B"/>
                </a:solidFill>
                <a:latin typeface="+mj-lt"/>
                <a:ea typeface="+mj-ea"/>
                <a:cs typeface="+mj-cs"/>
                <a:sym typeface="Helvetica Neue"/>
              </a:rPr>
              <a:t>See the groups you created, joined or follow.</a:t>
            </a:r>
            <a:endParaRPr>
              <a:latin typeface="Calibri"/>
              <a:ea typeface="Calibri"/>
              <a:cs typeface="Calibri"/>
              <a:sym typeface="Calibri"/>
            </a:endParaRPr>
          </a:p>
          <a:p>
            <a:pPr lvl="0">
              <a:defRPr>
                <a:solidFill>
                  <a:srgbClr val="000000"/>
                </a:solidFill>
              </a:defRPr>
            </a:pPr>
            <a:endParaRPr>
              <a:latin typeface="+mj-lt"/>
              <a:ea typeface="+mj-ea"/>
              <a:cs typeface="+mj-cs"/>
              <a:sym typeface="Helvetica Neue"/>
            </a:endParaRPr>
          </a:p>
          <a:p>
            <a:pPr lvl="0">
              <a:defRPr>
                <a:solidFill>
                  <a:srgbClr val="000000"/>
                </a:solidFill>
              </a:defRPr>
            </a:pPr>
            <a:endParaRPr>
              <a:latin typeface="+mj-lt"/>
              <a:ea typeface="+mj-ea"/>
              <a:cs typeface="+mj-cs"/>
              <a:sym typeface="Helvetica Neue"/>
            </a:endParaRPr>
          </a:p>
          <a:p>
            <a:pPr lvl="0">
              <a:defRPr>
                <a:solidFill>
                  <a:srgbClr val="000000"/>
                </a:solidFill>
              </a:defRPr>
            </a:pPr>
            <a:r>
              <a:rPr>
                <a:solidFill>
                  <a:srgbClr val="3C3C3B"/>
                </a:solidFill>
                <a:latin typeface="+mj-lt"/>
                <a:ea typeface="+mj-ea"/>
                <a:cs typeface="+mj-cs"/>
                <a:sym typeface="Helvetica Neue"/>
              </a:rPr>
              <a:t>Add documents to a group by dragging and dropping.</a:t>
            </a:r>
          </a:p>
        </p:txBody>
      </p:sp>
      <p:pic>
        <p:nvPicPr>
          <p:cNvPr id="323" name="image75.png"/>
          <p:cNvPicPr/>
          <p:nvPr/>
        </p:nvPicPr>
        <p:blipFill>
          <a:blip r:embed="rId3">
            <a:extLst/>
          </a:blip>
          <a:stretch>
            <a:fillRect/>
          </a:stretch>
        </p:blipFill>
        <p:spPr>
          <a:xfrm>
            <a:off x="3539813" y="1951331"/>
            <a:ext cx="4344504" cy="4101504"/>
          </a:xfrm>
          <a:prstGeom prst="rect">
            <a:avLst/>
          </a:prstGeom>
          <a:ln w="12700">
            <a:miter lim="400000"/>
          </a:ln>
          <a:effectLst>
            <a:outerShdw blurRad="63500" rotWithShape="0">
              <a:srgbClr val="000000">
                <a:alpha val="39999"/>
              </a:srgbClr>
            </a:outerShdw>
          </a:effectLst>
        </p:spPr>
      </p:pic>
    </p:spTree>
    <p:extLst>
      <p:ext uri="{BB962C8B-B14F-4D97-AF65-F5344CB8AC3E}">
        <p14:creationId xmlns:p14="http://schemas.microsoft.com/office/powerpoint/2010/main" val="81436824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1" y="929640"/>
            <a:ext cx="9065899" cy="5166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220798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017"/>
            <a:ext cx="9114021" cy="519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83397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Search Your Documents</a:t>
            </a:r>
          </a:p>
        </p:txBody>
      </p:sp>
      <p:pic>
        <p:nvPicPr>
          <p:cNvPr id="220" name="image44.png"/>
          <p:cNvPicPr/>
          <p:nvPr/>
        </p:nvPicPr>
        <p:blipFill>
          <a:blip r:embed="rId3">
            <a:extLst/>
          </a:blip>
          <a:stretch>
            <a:fillRect/>
          </a:stretch>
        </p:blipFill>
        <p:spPr>
          <a:xfrm>
            <a:off x="550544" y="1893148"/>
            <a:ext cx="5617353" cy="3585181"/>
          </a:xfrm>
          <a:prstGeom prst="rect">
            <a:avLst/>
          </a:prstGeom>
          <a:ln w="12700">
            <a:miter lim="400000"/>
          </a:ln>
        </p:spPr>
      </p:pic>
      <p:sp>
        <p:nvSpPr>
          <p:cNvPr id="221" name="Shape 221"/>
          <p:cNvSpPr/>
          <p:nvPr/>
        </p:nvSpPr>
        <p:spPr>
          <a:xfrm flipH="1">
            <a:off x="5834743" y="1982441"/>
            <a:ext cx="977415"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22" name="Shape 222"/>
          <p:cNvSpPr/>
          <p:nvPr/>
        </p:nvSpPr>
        <p:spPr>
          <a:xfrm flipH="1" flipV="1">
            <a:off x="4419529" y="2665812"/>
            <a:ext cx="2396907"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23" name="Shape 223"/>
          <p:cNvSpPr/>
          <p:nvPr/>
        </p:nvSpPr>
        <p:spPr>
          <a:xfrm flipH="1" flipV="1">
            <a:off x="1130230" y="3261333"/>
            <a:ext cx="5682071"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24" name="Shape 224"/>
          <p:cNvSpPr/>
          <p:nvPr/>
        </p:nvSpPr>
        <p:spPr>
          <a:xfrm flipH="1">
            <a:off x="4409768" y="2322975"/>
            <a:ext cx="977415"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25" name="Shape 225"/>
          <p:cNvSpPr/>
          <p:nvPr/>
        </p:nvSpPr>
        <p:spPr>
          <a:xfrm>
            <a:off x="5277722" y="2301420"/>
            <a:ext cx="3" cy="1775482"/>
          </a:xfrm>
          <a:prstGeom prst="line">
            <a:avLst/>
          </a:prstGeom>
          <a:ln w="38100" cap="rnd">
            <a:solidFill>
              <a:srgbClr val="AF171F"/>
            </a:solidFill>
            <a:custDash>
              <a:ds d="100000" sp="200000"/>
            </a:custDash>
            <a:round/>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26" name="Shape 226"/>
          <p:cNvSpPr/>
          <p:nvPr/>
        </p:nvSpPr>
        <p:spPr>
          <a:xfrm flipH="1">
            <a:off x="5197995" y="4130071"/>
            <a:ext cx="1580264" cy="3"/>
          </a:xfrm>
          <a:prstGeom prst="line">
            <a:avLst/>
          </a:prstGeom>
          <a:ln w="38100" cap="rnd">
            <a:solidFill>
              <a:srgbClr val="AF171F"/>
            </a:solidFill>
            <a:custDash>
              <a:ds d="100000" sp="200000"/>
            </a:custDash>
            <a:round/>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27" name="Shape 227"/>
          <p:cNvSpPr/>
          <p:nvPr/>
        </p:nvSpPr>
        <p:spPr>
          <a:xfrm>
            <a:off x="6793227" y="1727173"/>
            <a:ext cx="1720492"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Enter your search term</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in the search field</a:t>
            </a:r>
          </a:p>
        </p:txBody>
      </p:sp>
      <p:sp>
        <p:nvSpPr>
          <p:cNvPr id="228" name="Shape 228"/>
          <p:cNvSpPr/>
          <p:nvPr/>
        </p:nvSpPr>
        <p:spPr>
          <a:xfrm>
            <a:off x="6793227" y="2360266"/>
            <a:ext cx="1622302"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The main view will be</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filtered accordingly</a:t>
            </a:r>
          </a:p>
        </p:txBody>
      </p:sp>
      <p:sp>
        <p:nvSpPr>
          <p:cNvPr id="229" name="Shape 229"/>
          <p:cNvSpPr/>
          <p:nvPr/>
        </p:nvSpPr>
        <p:spPr>
          <a:xfrm>
            <a:off x="6842324" y="2993363"/>
            <a:ext cx="1796542"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Click on a specific folder</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to search within it</a:t>
            </a:r>
          </a:p>
        </p:txBody>
      </p:sp>
      <p:sp>
        <p:nvSpPr>
          <p:cNvPr id="230" name="Shape 230"/>
          <p:cNvSpPr/>
          <p:nvPr/>
        </p:nvSpPr>
        <p:spPr>
          <a:xfrm>
            <a:off x="6842324" y="3868451"/>
            <a:ext cx="1740000" cy="4318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Use the clear button to</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remove the search filter</a:t>
            </a:r>
          </a:p>
        </p:txBody>
      </p:sp>
      <p:sp>
        <p:nvSpPr>
          <p:cNvPr id="231" name="Shape 231"/>
          <p:cNvSpPr/>
          <p:nvPr/>
        </p:nvSpPr>
        <p:spPr>
          <a:xfrm>
            <a:off x="6864853" y="4643382"/>
            <a:ext cx="1902632" cy="10795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Mendeley’s search tool</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will look at reference </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metadata, but will also </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search within the full text</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of PDF papers.</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image3.png"/>
          <p:cNvPicPr/>
          <p:nvPr/>
        </p:nvPicPr>
        <p:blipFill>
          <a:blip r:embed="rId3">
            <a:extLst/>
          </a:blip>
          <a:stretch>
            <a:fillRect/>
          </a:stretch>
        </p:blipFill>
        <p:spPr>
          <a:xfrm>
            <a:off x="6026270" y="4026813"/>
            <a:ext cx="2811353" cy="1708464"/>
          </a:xfrm>
          <a:prstGeom prst="rect">
            <a:avLst/>
          </a:prstGeom>
          <a:ln w="12700">
            <a:miter lim="400000"/>
          </a:ln>
        </p:spPr>
      </p:pic>
      <p:pic>
        <p:nvPicPr>
          <p:cNvPr id="60" name="image4.png"/>
          <p:cNvPicPr/>
          <p:nvPr/>
        </p:nvPicPr>
        <p:blipFill>
          <a:blip r:embed="rId4">
            <a:extLst/>
          </a:blip>
          <a:stretch>
            <a:fillRect/>
          </a:stretch>
        </p:blipFill>
        <p:spPr>
          <a:xfrm>
            <a:off x="3222973" y="3713162"/>
            <a:ext cx="3024454" cy="1896998"/>
          </a:xfrm>
          <a:prstGeom prst="rect">
            <a:avLst/>
          </a:prstGeom>
          <a:ln w="12700">
            <a:miter lim="400000"/>
          </a:ln>
          <a:effectLst>
            <a:outerShdw blurRad="63500" rotWithShape="0">
              <a:srgbClr val="000000">
                <a:alpha val="39999"/>
              </a:srgbClr>
            </a:outerShdw>
          </a:effectLst>
        </p:spPr>
      </p:pic>
      <p:pic>
        <p:nvPicPr>
          <p:cNvPr id="61" name="image5.png" descr="MDLib.tiff"/>
          <p:cNvPicPr/>
          <p:nvPr/>
        </p:nvPicPr>
        <p:blipFill>
          <a:blip r:embed="rId5">
            <a:extLst/>
          </a:blip>
          <a:stretch>
            <a:fillRect/>
          </a:stretch>
        </p:blipFill>
        <p:spPr>
          <a:xfrm>
            <a:off x="334963" y="3586162"/>
            <a:ext cx="3062287" cy="1897065"/>
          </a:xfrm>
          <a:prstGeom prst="rect">
            <a:avLst/>
          </a:prstGeom>
          <a:ln w="12700">
            <a:miter lim="400000"/>
          </a:ln>
          <a:effectLst>
            <a:outerShdw blurRad="63500" rotWithShape="0">
              <a:srgbClr val="000000">
                <a:alpha val="39999"/>
              </a:srgbClr>
            </a:outerShdw>
          </a:effectLst>
        </p:spPr>
      </p:pic>
      <p:sp>
        <p:nvSpPr>
          <p:cNvPr id="62" name="Shape 62"/>
          <p:cNvSpPr/>
          <p:nvPr/>
        </p:nvSpPr>
        <p:spPr>
          <a:xfrm>
            <a:off x="1362673" y="5632229"/>
            <a:ext cx="1006869" cy="30200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500">
                <a:solidFill>
                  <a:srgbClr val="1E1E1D"/>
                </a:solidFill>
                <a:latin typeface="+mj-lt"/>
                <a:ea typeface="+mj-ea"/>
                <a:cs typeface="+mj-cs"/>
                <a:sym typeface="Helvetica Neue"/>
              </a:defRPr>
            </a:lvl1pPr>
          </a:lstStyle>
          <a:p>
            <a:pPr lvl="0">
              <a:defRPr sz="1800">
                <a:solidFill>
                  <a:srgbClr val="000000"/>
                </a:solidFill>
              </a:defRPr>
            </a:pPr>
            <a:r>
              <a:rPr sz="1500">
                <a:solidFill>
                  <a:srgbClr val="1E1E1D"/>
                </a:solidFill>
              </a:rPr>
              <a:t>Desktop </a:t>
            </a:r>
          </a:p>
        </p:txBody>
      </p:sp>
      <p:sp>
        <p:nvSpPr>
          <p:cNvPr id="63" name="Shape 63"/>
          <p:cNvSpPr/>
          <p:nvPr/>
        </p:nvSpPr>
        <p:spPr>
          <a:xfrm>
            <a:off x="4163764" y="5733829"/>
            <a:ext cx="1143003" cy="30200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500">
                <a:solidFill>
                  <a:srgbClr val="1E1E1D"/>
                </a:solidFill>
                <a:latin typeface="+mj-lt"/>
                <a:ea typeface="+mj-ea"/>
                <a:cs typeface="+mj-cs"/>
                <a:sym typeface="Helvetica Neue"/>
              </a:defRPr>
            </a:lvl1pPr>
          </a:lstStyle>
          <a:p>
            <a:pPr lvl="0">
              <a:defRPr sz="1800">
                <a:solidFill>
                  <a:srgbClr val="000000"/>
                </a:solidFill>
              </a:defRPr>
            </a:pPr>
            <a:r>
              <a:rPr sz="1500">
                <a:solidFill>
                  <a:srgbClr val="1E1E1D"/>
                </a:solidFill>
              </a:rPr>
              <a:t>Web </a:t>
            </a:r>
          </a:p>
        </p:txBody>
      </p:sp>
      <p:sp>
        <p:nvSpPr>
          <p:cNvPr id="64" name="Shape 64"/>
          <p:cNvSpPr/>
          <p:nvPr/>
        </p:nvSpPr>
        <p:spPr>
          <a:xfrm>
            <a:off x="6860444" y="5925751"/>
            <a:ext cx="1143003" cy="30200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500">
                <a:solidFill>
                  <a:srgbClr val="1E1E1D"/>
                </a:solidFill>
                <a:latin typeface="+mj-lt"/>
                <a:ea typeface="+mj-ea"/>
                <a:cs typeface="+mj-cs"/>
                <a:sym typeface="Helvetica Neue"/>
              </a:defRPr>
            </a:lvl1pPr>
          </a:lstStyle>
          <a:p>
            <a:pPr lvl="0">
              <a:defRPr sz="1800">
                <a:solidFill>
                  <a:srgbClr val="000000"/>
                </a:solidFill>
              </a:defRPr>
            </a:pPr>
            <a:r>
              <a:rPr sz="1500">
                <a:solidFill>
                  <a:srgbClr val="1E1E1D"/>
                </a:solidFill>
              </a:rPr>
              <a:t>Mobile </a:t>
            </a:r>
          </a:p>
        </p:txBody>
      </p:sp>
      <p:sp>
        <p:nvSpPr>
          <p:cNvPr id="65" name="Shape 65"/>
          <p:cNvSpPr/>
          <p:nvPr/>
        </p:nvSpPr>
        <p:spPr>
          <a:xfrm>
            <a:off x="457200" y="1725620"/>
            <a:ext cx="4638179" cy="147732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nSpc>
                <a:spcPct val="150000"/>
              </a:lnSpc>
              <a:defRPr>
                <a:solidFill>
                  <a:srgbClr val="000000"/>
                </a:solidFill>
              </a:defRPr>
            </a:pPr>
            <a:r>
              <a:rPr sz="2000" smtClean="0">
                <a:solidFill>
                  <a:srgbClr val="1E1E1D"/>
                </a:solidFill>
                <a:latin typeface="+mj-lt"/>
                <a:ea typeface="+mj-ea"/>
                <a:cs typeface="+mj-cs"/>
                <a:sym typeface="Helvetica Neue"/>
              </a:rPr>
              <a:t>Academic </a:t>
            </a:r>
            <a:r>
              <a:rPr sz="2000">
                <a:solidFill>
                  <a:srgbClr val="1E1E1D"/>
                </a:solidFill>
                <a:latin typeface="+mj-lt"/>
                <a:ea typeface="+mj-ea"/>
                <a:cs typeface="+mj-cs"/>
                <a:sym typeface="Helvetica Neue"/>
              </a:rPr>
              <a:t>Software</a:t>
            </a:r>
            <a:endParaRPr>
              <a:latin typeface="Calibri"/>
              <a:ea typeface="Calibri"/>
              <a:cs typeface="Calibri"/>
              <a:sym typeface="Calibri"/>
            </a:endParaRPr>
          </a:p>
          <a:p>
            <a:pPr lvl="0">
              <a:lnSpc>
                <a:spcPct val="150000"/>
              </a:lnSpc>
              <a:defRPr>
                <a:solidFill>
                  <a:srgbClr val="000000"/>
                </a:solidFill>
              </a:defRPr>
            </a:pPr>
            <a:r>
              <a:rPr sz="2000">
                <a:solidFill>
                  <a:srgbClr val="1E1E1D"/>
                </a:solidFill>
                <a:latin typeface="+mj-lt"/>
                <a:ea typeface="+mj-ea"/>
                <a:cs typeface="+mj-cs"/>
                <a:sym typeface="Helvetica Neue"/>
              </a:rPr>
              <a:t>Cross-Platform (Win/Mac/Linux/Mobile)</a:t>
            </a:r>
            <a:endParaRPr>
              <a:latin typeface="Calibri"/>
              <a:ea typeface="Calibri"/>
              <a:cs typeface="Calibri"/>
              <a:sym typeface="Calibri"/>
            </a:endParaRPr>
          </a:p>
          <a:p>
            <a:pPr lvl="0">
              <a:lnSpc>
                <a:spcPct val="150000"/>
              </a:lnSpc>
              <a:defRPr>
                <a:solidFill>
                  <a:srgbClr val="000000"/>
                </a:solidFill>
              </a:defRPr>
            </a:pPr>
            <a:r>
              <a:rPr sz="2000">
                <a:solidFill>
                  <a:srgbClr val="1E1E1D"/>
                </a:solidFill>
                <a:latin typeface="+mj-lt"/>
                <a:ea typeface="+mj-ea"/>
                <a:cs typeface="+mj-cs"/>
                <a:sym typeface="Helvetica Neue"/>
              </a:rPr>
              <a:t>All Major Browsers</a:t>
            </a:r>
          </a:p>
        </p:txBody>
      </p:sp>
      <p:sp>
        <p:nvSpPr>
          <p:cNvPr id="66" name="Shape 66"/>
          <p:cNvSpPr/>
          <p:nvPr/>
        </p:nvSpPr>
        <p:spPr>
          <a:xfrm>
            <a:off x="420441" y="891074"/>
            <a:ext cx="7981606" cy="4091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20000"/>
              </a:lnSpc>
              <a:defRPr sz="2700" b="1">
                <a:solidFill>
                  <a:srgbClr val="1E1E1E"/>
                </a:solidFill>
                <a:latin typeface="+mj-lt"/>
                <a:ea typeface="+mj-ea"/>
                <a:cs typeface="+mj-cs"/>
                <a:sym typeface="Helvetica Neue"/>
              </a:defRPr>
            </a:lvl1pPr>
          </a:lstStyle>
          <a:p>
            <a:pPr lvl="0">
              <a:defRPr sz="1800" b="0">
                <a:solidFill>
                  <a:srgbClr val="000000"/>
                </a:solidFill>
              </a:defRPr>
            </a:pPr>
            <a:r>
              <a:rPr sz="2700" b="1">
                <a:solidFill>
                  <a:srgbClr val="1E1E1E"/>
                </a:solidFill>
              </a:rPr>
              <a:t>What is Mendeley?</a:t>
            </a:r>
          </a:p>
        </p:txBody>
      </p:sp>
      <p:pic>
        <p:nvPicPr>
          <p:cNvPr id="67" name="image6.png"/>
          <p:cNvPicPr/>
          <p:nvPr/>
        </p:nvPicPr>
        <p:blipFill>
          <a:blip r:embed="rId6">
            <a:extLst/>
          </a:blip>
          <a:stretch>
            <a:fillRect/>
          </a:stretch>
        </p:blipFill>
        <p:spPr>
          <a:xfrm>
            <a:off x="5650705" y="2367895"/>
            <a:ext cx="2908877" cy="745400"/>
          </a:xfrm>
          <a:prstGeom prst="rect">
            <a:avLst/>
          </a:prstGeom>
          <a:ln w="12700">
            <a:miter lim="400000"/>
          </a:ln>
        </p:spPr>
      </p:pic>
      <p:pic>
        <p:nvPicPr>
          <p:cNvPr id="68" name="image7.png"/>
          <p:cNvPicPr/>
          <p:nvPr/>
        </p:nvPicPr>
        <p:blipFill>
          <a:blip r:embed="rId7">
            <a:extLst/>
          </a:blip>
          <a:stretch>
            <a:fillRect/>
          </a:stretch>
        </p:blipFill>
        <p:spPr>
          <a:xfrm>
            <a:off x="5849175" y="1521688"/>
            <a:ext cx="2503634" cy="745403"/>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image45.png"/>
          <p:cNvPicPr/>
          <p:nvPr/>
        </p:nvPicPr>
        <p:blipFill>
          <a:blip r:embed="rId3">
            <a:extLst/>
          </a:blip>
          <a:stretch>
            <a:fillRect/>
          </a:stretch>
        </p:blipFill>
        <p:spPr>
          <a:xfrm>
            <a:off x="551971" y="1883836"/>
            <a:ext cx="5605817" cy="3585449"/>
          </a:xfrm>
          <a:prstGeom prst="rect">
            <a:avLst/>
          </a:prstGeom>
          <a:ln w="12700">
            <a:miter lim="400000"/>
          </a:ln>
        </p:spPr>
      </p:pic>
      <p:sp>
        <p:nvSpPr>
          <p:cNvPr id="236" name="Shape 236"/>
          <p:cNvSpPr>
            <a:spLocks noGrp="1"/>
          </p:cNvSpPr>
          <p:nvPr>
            <p:ph type="title"/>
          </p:nvPr>
        </p:nvSpPr>
        <p:spPr>
          <a:xfrm>
            <a:off x="457200" y="274638"/>
            <a:ext cx="8229600" cy="1143001"/>
          </a:xfrm>
          <a:prstGeom prst="rect">
            <a:avLst/>
          </a:prstGeom>
        </p:spPr>
        <p:txBody>
          <a:bodyPr lIns="0" tIns="0" rIns="0" bIns="0"/>
          <a:lstStyle>
            <a:lvl1pPr>
              <a:defRPr>
                <a:solidFill>
                  <a:srgbClr val="1E1E1D"/>
                </a:solidFill>
              </a:defRPr>
            </a:lvl1pPr>
          </a:lstStyle>
          <a:p>
            <a:pPr lvl="0">
              <a:defRPr sz="1800">
                <a:solidFill>
                  <a:srgbClr val="000000"/>
                </a:solidFill>
              </a:defRPr>
            </a:pPr>
            <a:r>
              <a:rPr sz="4000">
                <a:solidFill>
                  <a:srgbClr val="1E1E1D"/>
                </a:solidFill>
              </a:rPr>
              <a:t>Search Your Documents</a:t>
            </a:r>
          </a:p>
        </p:txBody>
      </p:sp>
      <p:sp>
        <p:nvSpPr>
          <p:cNvPr id="237" name="Shape 237"/>
          <p:cNvSpPr/>
          <p:nvPr/>
        </p:nvSpPr>
        <p:spPr>
          <a:xfrm flipH="1">
            <a:off x="5062613" y="4436581"/>
            <a:ext cx="1512604"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38" name="Shape 238"/>
          <p:cNvSpPr/>
          <p:nvPr/>
        </p:nvSpPr>
        <p:spPr>
          <a:xfrm>
            <a:off x="6807951" y="1544169"/>
            <a:ext cx="2237049" cy="6477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Add tags to papers in your </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library which share a common</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theme</a:t>
            </a:r>
          </a:p>
        </p:txBody>
      </p:sp>
      <p:sp>
        <p:nvSpPr>
          <p:cNvPr id="239" name="Shape 239"/>
          <p:cNvSpPr/>
          <p:nvPr/>
        </p:nvSpPr>
        <p:spPr>
          <a:xfrm flipV="1">
            <a:off x="6470191" y="1970894"/>
            <a:ext cx="3" cy="2434834"/>
          </a:xfrm>
          <a:prstGeom prst="line">
            <a:avLst/>
          </a:prstGeom>
          <a:ln w="38100" cap="rnd">
            <a:solidFill>
              <a:srgbClr val="AF171F"/>
            </a:solidFill>
            <a:custDash>
              <a:ds d="100000" sp="200000"/>
            </a:custDash>
            <a:round/>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40" name="Shape 240"/>
          <p:cNvSpPr/>
          <p:nvPr/>
        </p:nvSpPr>
        <p:spPr>
          <a:xfrm flipH="1">
            <a:off x="6432092" y="1913739"/>
            <a:ext cx="443200" cy="3"/>
          </a:xfrm>
          <a:prstGeom prst="line">
            <a:avLst/>
          </a:prstGeom>
          <a:ln w="38100" cap="rnd">
            <a:solidFill>
              <a:srgbClr val="AF171F"/>
            </a:solidFill>
            <a:custDash>
              <a:ds d="100000" sp="200000"/>
            </a:custDash>
            <a:round/>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41" name="Shape 241"/>
          <p:cNvSpPr/>
          <p:nvPr/>
        </p:nvSpPr>
        <p:spPr>
          <a:xfrm flipH="1" flipV="1">
            <a:off x="1532014" y="4715981"/>
            <a:ext cx="4386880"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42" name="Shape 242"/>
          <p:cNvSpPr/>
          <p:nvPr/>
        </p:nvSpPr>
        <p:spPr>
          <a:xfrm flipV="1">
            <a:off x="5809791" y="2523862"/>
            <a:ext cx="3" cy="2151131"/>
          </a:xfrm>
          <a:prstGeom prst="line">
            <a:avLst/>
          </a:prstGeom>
          <a:ln w="38100" cap="rnd">
            <a:solidFill>
              <a:srgbClr val="AF171F"/>
            </a:solidFill>
            <a:custDash>
              <a:ds d="100000" sp="200000"/>
            </a:custDash>
            <a:round/>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43" name="Shape 243"/>
          <p:cNvSpPr/>
          <p:nvPr/>
        </p:nvSpPr>
        <p:spPr>
          <a:xfrm flipH="1">
            <a:off x="5763224" y="2542838"/>
            <a:ext cx="989382" cy="3"/>
          </a:xfrm>
          <a:prstGeom prst="line">
            <a:avLst/>
          </a:prstGeom>
          <a:ln w="38100" cap="rnd">
            <a:solidFill>
              <a:srgbClr val="AF171F"/>
            </a:solidFill>
            <a:custDash>
              <a:ds d="100000" sp="200000"/>
            </a:custDash>
            <a:round/>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44" name="Shape 244"/>
          <p:cNvSpPr/>
          <p:nvPr/>
        </p:nvSpPr>
        <p:spPr>
          <a:xfrm>
            <a:off x="6782551" y="2406880"/>
            <a:ext cx="2376128" cy="6477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Use the Filter Menu to filter</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your library view to only include</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tagged items</a:t>
            </a:r>
          </a:p>
        </p:txBody>
      </p:sp>
      <p:sp>
        <p:nvSpPr>
          <p:cNvPr id="245" name="Shape 245"/>
          <p:cNvSpPr/>
          <p:nvPr/>
        </p:nvSpPr>
        <p:spPr>
          <a:xfrm>
            <a:off x="6782551" y="3803882"/>
            <a:ext cx="2118544" cy="6477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sz="1400">
                <a:solidFill>
                  <a:srgbClr val="3C3C3B"/>
                </a:solidFill>
                <a:latin typeface="Calibri"/>
                <a:ea typeface="Calibri"/>
                <a:cs typeface="Calibri"/>
                <a:sym typeface="Calibri"/>
              </a:rPr>
              <a:t>You can also filter by Author,</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Author Keywords and</a:t>
            </a:r>
            <a:endParaRPr>
              <a:latin typeface="Calibri"/>
              <a:ea typeface="Calibri"/>
              <a:cs typeface="Calibri"/>
              <a:sym typeface="Calibri"/>
            </a:endParaRPr>
          </a:p>
          <a:p>
            <a:pPr lvl="0">
              <a:defRPr>
                <a:solidFill>
                  <a:srgbClr val="000000"/>
                </a:solidFill>
              </a:defRPr>
            </a:pPr>
            <a:r>
              <a:rPr sz="1400">
                <a:solidFill>
                  <a:srgbClr val="3C3C3B"/>
                </a:solidFill>
                <a:latin typeface="Calibri"/>
                <a:ea typeface="Calibri"/>
                <a:cs typeface="Calibri"/>
                <a:sym typeface="Calibri"/>
              </a:rPr>
              <a:t>Publication</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title"/>
          </p:nvPr>
        </p:nvSpPr>
        <p:spPr>
          <a:xfrm>
            <a:off x="457200" y="274638"/>
            <a:ext cx="8229600" cy="1143001"/>
          </a:xfrm>
          <a:prstGeom prst="rect">
            <a:avLst/>
          </a:prstGeom>
        </p:spPr>
        <p:txBody>
          <a:bodyPr/>
          <a:lstStyle/>
          <a:p>
            <a:pPr lvl="0">
              <a:defRPr sz="1800">
                <a:solidFill>
                  <a:srgbClr val="000000"/>
                </a:solidFill>
              </a:defRPr>
            </a:pPr>
            <a:r>
              <a:rPr sz="4000">
                <a:solidFill>
                  <a:srgbClr val="1E1E1E"/>
                </a:solidFill>
              </a:rPr>
              <a:t>Checking for duplicates</a:t>
            </a:r>
          </a:p>
        </p:txBody>
      </p:sp>
      <p:pic>
        <p:nvPicPr>
          <p:cNvPr id="250" name="image46.png" descr="duplicate-detection.tiff"/>
          <p:cNvPicPr/>
          <p:nvPr/>
        </p:nvPicPr>
        <p:blipFill>
          <a:blip r:embed="rId3">
            <a:extLst/>
          </a:blip>
          <a:stretch>
            <a:fillRect/>
          </a:stretch>
        </p:blipFill>
        <p:spPr>
          <a:xfrm>
            <a:off x="2134241" y="1961445"/>
            <a:ext cx="6651336" cy="4333279"/>
          </a:xfrm>
          <a:prstGeom prst="rect">
            <a:avLst/>
          </a:prstGeom>
          <a:ln w="12700">
            <a:miter lim="400000"/>
          </a:ln>
        </p:spPr>
      </p:pic>
      <p:pic>
        <p:nvPicPr>
          <p:cNvPr id="251" name="image47.png" descr="check-duplicates-menu.png"/>
          <p:cNvPicPr/>
          <p:nvPr/>
        </p:nvPicPr>
        <p:blipFill>
          <a:blip r:embed="rId4">
            <a:extLst/>
          </a:blip>
          <a:stretch>
            <a:fillRect/>
          </a:stretch>
        </p:blipFill>
        <p:spPr>
          <a:xfrm>
            <a:off x="344312" y="1567745"/>
            <a:ext cx="3086101" cy="180340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p:cNvSpPr>
          <p:nvPr>
            <p:ph type="title"/>
          </p:nvPr>
        </p:nvSpPr>
        <p:spPr>
          <a:xfrm>
            <a:off x="457200" y="3231099"/>
            <a:ext cx="8229600" cy="1362078"/>
          </a:xfrm>
          <a:prstGeom prst="rect">
            <a:avLst/>
          </a:prstGeom>
        </p:spPr>
        <p:txBody>
          <a:bodyPr/>
          <a:lstStyle/>
          <a:p>
            <a:pPr lvl="0">
              <a:defRPr sz="1800">
                <a:solidFill>
                  <a:srgbClr val="000000"/>
                </a:solidFill>
              </a:defRPr>
            </a:pPr>
            <a:r>
              <a:rPr sz="4000">
                <a:solidFill>
                  <a:srgbClr val="1E1E1E"/>
                </a:solidFill>
              </a:rPr>
              <a:t>Cite</a:t>
            </a:r>
          </a:p>
        </p:txBody>
      </p:sp>
      <p:sp>
        <p:nvSpPr>
          <p:cNvPr id="272" name="Shape 272"/>
          <p:cNvSpPr>
            <a:spLocks noGrp="1"/>
          </p:cNvSpPr>
          <p:nvPr>
            <p:ph type="body" idx="1"/>
          </p:nvPr>
        </p:nvSpPr>
        <p:spPr>
          <a:xfrm>
            <a:off x="457200" y="4483103"/>
            <a:ext cx="8229600" cy="1500190"/>
          </a:xfrm>
          <a:prstGeom prst="rect">
            <a:avLst/>
          </a:prstGeom>
        </p:spPr>
        <p:txBody>
          <a:bodyPr lIns="0" tIns="0" rIns="0" bIns="0">
            <a:normAutofit/>
          </a:bodyPr>
          <a:lstStyle/>
          <a:p>
            <a:pPr lvl="0">
              <a:defRPr sz="1800">
                <a:solidFill>
                  <a:srgbClr val="000000"/>
                </a:solidFill>
              </a:defRPr>
            </a:pPr>
            <a:r>
              <a:rPr sz="2700">
                <a:solidFill>
                  <a:srgbClr val="8F8F8F"/>
                </a:solidFill>
              </a:rPr>
              <a:t>Using the Mendeley Citation Plug-In</a:t>
            </a:r>
          </a:p>
        </p:txBody>
      </p:sp>
      <p:pic>
        <p:nvPicPr>
          <p:cNvPr id="273" name="image52.png"/>
          <p:cNvPicPr/>
          <p:nvPr/>
        </p:nvPicPr>
        <p:blipFill>
          <a:blip r:embed="rId3">
            <a:extLst/>
          </a:blip>
          <a:stretch>
            <a:fillRect/>
          </a:stretch>
        </p:blipFill>
        <p:spPr>
          <a:xfrm>
            <a:off x="4907993" y="2700577"/>
            <a:ext cx="3435447" cy="176405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Install the Citation Plug-in</a:t>
            </a:r>
          </a:p>
        </p:txBody>
      </p:sp>
      <p:pic>
        <p:nvPicPr>
          <p:cNvPr id="278" name="image53.png"/>
          <p:cNvPicPr/>
          <p:nvPr/>
        </p:nvPicPr>
        <p:blipFill>
          <a:blip r:embed="rId3">
            <a:extLst/>
          </a:blip>
          <a:stretch>
            <a:fillRect/>
          </a:stretch>
        </p:blipFill>
        <p:spPr>
          <a:xfrm>
            <a:off x="1664752" y="1709340"/>
            <a:ext cx="5882793" cy="3236149"/>
          </a:xfrm>
          <a:prstGeom prst="rect">
            <a:avLst/>
          </a:prstGeom>
          <a:ln w="12700">
            <a:miter lim="400000"/>
          </a:ln>
        </p:spPr>
      </p:pic>
      <p:pic>
        <p:nvPicPr>
          <p:cNvPr id="279" name="image54.png"/>
          <p:cNvPicPr/>
          <p:nvPr/>
        </p:nvPicPr>
        <p:blipFill>
          <a:blip r:embed="rId4">
            <a:extLst/>
          </a:blip>
          <a:stretch>
            <a:fillRect/>
          </a:stretch>
        </p:blipFill>
        <p:spPr>
          <a:xfrm>
            <a:off x="1734311" y="5039595"/>
            <a:ext cx="1355050" cy="1330365"/>
          </a:xfrm>
          <a:prstGeom prst="rect">
            <a:avLst/>
          </a:prstGeom>
          <a:ln w="12700">
            <a:miter lim="400000"/>
          </a:ln>
        </p:spPr>
      </p:pic>
      <p:pic>
        <p:nvPicPr>
          <p:cNvPr id="280" name="image55.png"/>
          <p:cNvPicPr/>
          <p:nvPr/>
        </p:nvPicPr>
        <p:blipFill>
          <a:blip r:embed="rId5">
            <a:extLst/>
          </a:blip>
          <a:stretch>
            <a:fillRect/>
          </a:stretch>
        </p:blipFill>
        <p:spPr>
          <a:xfrm>
            <a:off x="3337178" y="5217185"/>
            <a:ext cx="4140895" cy="97518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p:cNvSpPr>
          <p:nvPr>
            <p:ph type="title"/>
          </p:nvPr>
        </p:nvSpPr>
        <p:spPr>
          <a:xfrm>
            <a:off x="389467" y="459301"/>
            <a:ext cx="8229600" cy="1143001"/>
          </a:xfrm>
          <a:prstGeom prst="rect">
            <a:avLst/>
          </a:prstGeom>
        </p:spPr>
        <p:txBody>
          <a:bodyPr>
            <a:normAutofit fontScale="90000"/>
          </a:bodyPr>
          <a:lstStyle>
            <a:lvl1pPr>
              <a:defRPr>
                <a:solidFill>
                  <a:srgbClr val="1E1E1D"/>
                </a:solidFill>
              </a:defRPr>
            </a:lvl1pPr>
          </a:lstStyle>
          <a:p>
            <a:pPr lvl="0">
              <a:defRPr sz="1800">
                <a:solidFill>
                  <a:srgbClr val="000000"/>
                </a:solidFill>
              </a:defRPr>
            </a:pPr>
            <a:r>
              <a:rPr lang="en-GB" sz="4000" dirty="0" smtClean="0">
                <a:solidFill>
                  <a:srgbClr val="1E1E1D"/>
                </a:solidFill>
              </a:rPr>
              <a:t>The Citation Tool Bar Appears in Word Automatically</a:t>
            </a:r>
            <a:endParaRPr sz="4000">
              <a:solidFill>
                <a:srgbClr val="1E1E1D"/>
              </a:solidFill>
            </a:endParaRPr>
          </a:p>
        </p:txBody>
      </p:sp>
      <p:pic>
        <p:nvPicPr>
          <p:cNvPr id="2" name="Picture 1"/>
          <p:cNvPicPr>
            <a:picLocks noChangeAspect="1"/>
          </p:cNvPicPr>
          <p:nvPr/>
        </p:nvPicPr>
        <p:blipFill>
          <a:blip r:embed="rId3"/>
          <a:stretch>
            <a:fillRect/>
          </a:stretch>
        </p:blipFill>
        <p:spPr>
          <a:xfrm>
            <a:off x="389467" y="1602302"/>
            <a:ext cx="7603067" cy="2549005"/>
          </a:xfrm>
          <a:prstGeom prst="rect">
            <a:avLst/>
          </a:prstGeom>
        </p:spPr>
      </p:pic>
      <p:pic>
        <p:nvPicPr>
          <p:cNvPr id="3" name="Picture 2"/>
          <p:cNvPicPr>
            <a:picLocks noChangeAspect="1"/>
          </p:cNvPicPr>
          <p:nvPr/>
        </p:nvPicPr>
        <p:blipFill>
          <a:blip r:embed="rId4"/>
          <a:stretch>
            <a:fillRect/>
          </a:stretch>
        </p:blipFill>
        <p:spPr>
          <a:xfrm>
            <a:off x="389467" y="4179431"/>
            <a:ext cx="6587066" cy="2229754"/>
          </a:xfrm>
          <a:prstGeom prst="rect">
            <a:avLst/>
          </a:prstGeom>
        </p:spPr>
      </p:pic>
      <p:sp>
        <p:nvSpPr>
          <p:cNvPr id="4" name="Right Arrow 3"/>
          <p:cNvSpPr/>
          <p:nvPr/>
        </p:nvSpPr>
        <p:spPr>
          <a:xfrm rot="16200000">
            <a:off x="7197407" y="3981973"/>
            <a:ext cx="530085" cy="338666"/>
          </a:xfrm>
          <a:prstGeom prst="rightArrow">
            <a:avLst/>
          </a:prstGeom>
          <a:solidFill>
            <a:srgbClr val="FFFFFF"/>
          </a:solidFill>
          <a:ln w="25400" cap="flat">
            <a:solidFill>
              <a:srgbClr val="791223"/>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3C3C3B"/>
              </a:solidFill>
              <a:effectLst/>
              <a:uFillTx/>
              <a:latin typeface="+mn-lt"/>
              <a:ea typeface="+mn-ea"/>
              <a:cs typeface="+mn-cs"/>
              <a:sym typeface="Helvetica"/>
            </a:endParaRPr>
          </a:p>
        </p:txBody>
      </p:sp>
      <p:sp>
        <p:nvSpPr>
          <p:cNvPr id="10" name="Right Arrow 9"/>
          <p:cNvSpPr/>
          <p:nvPr/>
        </p:nvSpPr>
        <p:spPr>
          <a:xfrm rot="10800000">
            <a:off x="7101698" y="5124975"/>
            <a:ext cx="530085" cy="338666"/>
          </a:xfrm>
          <a:prstGeom prst="rightArrow">
            <a:avLst/>
          </a:prstGeom>
          <a:solidFill>
            <a:srgbClr val="FFFFFF"/>
          </a:solidFill>
          <a:ln w="25400" cap="flat">
            <a:solidFill>
              <a:srgbClr val="791223"/>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3C3C3B"/>
              </a:solidFill>
              <a:effectLst/>
              <a:uFillTx/>
              <a:latin typeface="+mn-lt"/>
              <a:ea typeface="+mn-ea"/>
              <a:cs typeface="+mn-cs"/>
              <a:sym typeface="Helvetica"/>
            </a:endParaRPr>
          </a:p>
        </p:txBody>
      </p:sp>
      <p:sp>
        <p:nvSpPr>
          <p:cNvPr id="5" name="TextBox 4"/>
          <p:cNvSpPr txBox="1"/>
          <p:nvPr/>
        </p:nvSpPr>
        <p:spPr>
          <a:xfrm>
            <a:off x="7756947" y="5124975"/>
            <a:ext cx="1028483"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3C3C3B"/>
                </a:solidFill>
                <a:effectLst/>
                <a:uFillTx/>
                <a:latin typeface="+mn-lt"/>
                <a:ea typeface="+mn-ea"/>
                <a:cs typeface="+mn-cs"/>
                <a:sym typeface="Helvetica"/>
              </a:rPr>
              <a:t>Windows</a:t>
            </a:r>
            <a:endParaRPr kumimoji="0" lang="en-US" sz="1800" b="0" i="0" u="none" strike="noStrike" cap="none" spc="0" normalizeH="0" baseline="0" dirty="0">
              <a:ln>
                <a:noFill/>
              </a:ln>
              <a:solidFill>
                <a:srgbClr val="3C3C3B"/>
              </a:solidFill>
              <a:effectLst/>
              <a:uFillTx/>
              <a:latin typeface="+mn-lt"/>
              <a:ea typeface="+mn-ea"/>
              <a:cs typeface="+mn-cs"/>
              <a:sym typeface="Helvetica"/>
            </a:endParaRPr>
          </a:p>
        </p:txBody>
      </p:sp>
      <p:sp>
        <p:nvSpPr>
          <p:cNvPr id="12" name="TextBox 11"/>
          <p:cNvSpPr txBox="1"/>
          <p:nvPr/>
        </p:nvSpPr>
        <p:spPr>
          <a:xfrm>
            <a:off x="7293116" y="4453477"/>
            <a:ext cx="528346"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3C3C3B"/>
                </a:solidFill>
                <a:effectLst/>
                <a:uFillTx/>
                <a:latin typeface="+mn-lt"/>
                <a:ea typeface="+mn-ea"/>
                <a:cs typeface="+mn-cs"/>
                <a:sym typeface="Helvetica"/>
              </a:rPr>
              <a:t>Mac</a:t>
            </a:r>
            <a:endParaRPr kumimoji="0" lang="en-US" sz="1800" b="0" i="0" u="none" strike="noStrike" cap="none" spc="0" normalizeH="0" baseline="0" dirty="0">
              <a:ln>
                <a:noFill/>
              </a:ln>
              <a:solidFill>
                <a:srgbClr val="3C3C3B"/>
              </a:solidFill>
              <a:effectLst/>
              <a:uFillTx/>
              <a:latin typeface="+mn-lt"/>
              <a:ea typeface="+mn-ea"/>
              <a:cs typeface="+mn-cs"/>
              <a:sym typeface="Helvetica"/>
            </a:endParaRPr>
          </a:p>
        </p:txBody>
      </p:sp>
    </p:spTree>
    <p:extLst>
      <p:ext uri="{BB962C8B-B14F-4D97-AF65-F5344CB8AC3E}">
        <p14:creationId xmlns:p14="http://schemas.microsoft.com/office/powerpoint/2010/main" val="1455268786"/>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Generate In-Text Citations in Word</a:t>
            </a:r>
          </a:p>
        </p:txBody>
      </p:sp>
      <p:pic>
        <p:nvPicPr>
          <p:cNvPr id="285" name="image60.png"/>
          <p:cNvPicPr/>
          <p:nvPr/>
        </p:nvPicPr>
        <p:blipFill>
          <a:blip r:embed="rId3">
            <a:extLst/>
          </a:blip>
          <a:stretch>
            <a:fillRect/>
          </a:stretch>
        </p:blipFill>
        <p:spPr>
          <a:xfrm>
            <a:off x="144795" y="1667841"/>
            <a:ext cx="3230243" cy="1677760"/>
          </a:xfrm>
          <a:prstGeom prst="rect">
            <a:avLst/>
          </a:prstGeom>
          <a:ln w="12700">
            <a:miter lim="400000"/>
          </a:ln>
          <a:effectLst>
            <a:outerShdw blurRad="38100" dist="20000" dir="5400000" rotWithShape="0">
              <a:srgbClr val="000000">
                <a:alpha val="38000"/>
              </a:srgbClr>
            </a:outerShdw>
          </a:effectLst>
        </p:spPr>
      </p:pic>
      <p:pic>
        <p:nvPicPr>
          <p:cNvPr id="286" name="image61.png"/>
          <p:cNvPicPr/>
          <p:nvPr/>
        </p:nvPicPr>
        <p:blipFill>
          <a:blip r:embed="rId4">
            <a:extLst/>
          </a:blip>
          <a:stretch>
            <a:fillRect/>
          </a:stretch>
        </p:blipFill>
        <p:spPr>
          <a:xfrm>
            <a:off x="1749175" y="3019641"/>
            <a:ext cx="5714033" cy="2832171"/>
          </a:xfrm>
          <a:prstGeom prst="rect">
            <a:avLst/>
          </a:prstGeom>
          <a:ln w="12700">
            <a:miter lim="400000"/>
          </a:ln>
        </p:spPr>
      </p:pic>
      <p:pic>
        <p:nvPicPr>
          <p:cNvPr id="287" name="image62.png"/>
          <p:cNvPicPr/>
          <p:nvPr/>
        </p:nvPicPr>
        <p:blipFill>
          <a:blip r:embed="rId5">
            <a:extLst/>
          </a:blip>
          <a:stretch>
            <a:fillRect/>
          </a:stretch>
        </p:blipFill>
        <p:spPr>
          <a:xfrm>
            <a:off x="6263132" y="5856327"/>
            <a:ext cx="2867822" cy="666780"/>
          </a:xfrm>
          <a:prstGeom prst="rect">
            <a:avLst/>
          </a:prstGeom>
          <a:ln w="12700">
            <a:miter lim="400000"/>
          </a:ln>
        </p:spPr>
      </p:pic>
      <p:sp>
        <p:nvSpPr>
          <p:cNvPr id="288" name="Shape 288"/>
          <p:cNvSpPr/>
          <p:nvPr/>
        </p:nvSpPr>
        <p:spPr>
          <a:xfrm>
            <a:off x="3383167" y="2002879"/>
            <a:ext cx="1085390" cy="1026504"/>
          </a:xfrm>
          <a:custGeom>
            <a:avLst/>
            <a:gdLst/>
            <a:ahLst/>
            <a:cxnLst>
              <a:cxn ang="0">
                <a:pos x="wd2" y="hd2"/>
              </a:cxn>
              <a:cxn ang="5400000">
                <a:pos x="wd2" y="hd2"/>
              </a:cxn>
              <a:cxn ang="10800000">
                <a:pos x="wd2" y="hd2"/>
              </a:cxn>
              <a:cxn ang="16200000">
                <a:pos x="wd2" y="hd2"/>
              </a:cxn>
            </a:cxnLst>
            <a:rect l="0" t="0" r="r" b="b"/>
            <a:pathLst>
              <a:path w="19707" h="18885" extrusionOk="0">
                <a:moveTo>
                  <a:pt x="0" y="1142"/>
                </a:moveTo>
                <a:cubicBezTo>
                  <a:pt x="15192" y="-2715"/>
                  <a:pt x="21600" y="3199"/>
                  <a:pt x="19225" y="18885"/>
                </a:cubicBezTo>
              </a:path>
            </a:pathLst>
          </a:custGeom>
          <a:ln w="38100" cap="rnd">
            <a:solidFill>
              <a:srgbClr val="880F19"/>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a:latin typeface="Calibri"/>
                <a:ea typeface="Calibri"/>
                <a:cs typeface="Calibri"/>
                <a:sym typeface="Calibri"/>
              </a:defRPr>
            </a:pPr>
            <a:endParaRPr/>
          </a:p>
        </p:txBody>
      </p:sp>
      <p:sp>
        <p:nvSpPr>
          <p:cNvPr id="289" name="Shape 289"/>
          <p:cNvSpPr/>
          <p:nvPr/>
        </p:nvSpPr>
        <p:spPr>
          <a:xfrm>
            <a:off x="7219429" y="4776026"/>
            <a:ext cx="1085390" cy="1026503"/>
          </a:xfrm>
          <a:custGeom>
            <a:avLst/>
            <a:gdLst/>
            <a:ahLst/>
            <a:cxnLst>
              <a:cxn ang="0">
                <a:pos x="wd2" y="hd2"/>
              </a:cxn>
              <a:cxn ang="5400000">
                <a:pos x="wd2" y="hd2"/>
              </a:cxn>
              <a:cxn ang="10800000">
                <a:pos x="wd2" y="hd2"/>
              </a:cxn>
              <a:cxn ang="16200000">
                <a:pos x="wd2" y="hd2"/>
              </a:cxn>
            </a:cxnLst>
            <a:rect l="0" t="0" r="r" b="b"/>
            <a:pathLst>
              <a:path w="19707" h="18885" extrusionOk="0">
                <a:moveTo>
                  <a:pt x="0" y="1142"/>
                </a:moveTo>
                <a:cubicBezTo>
                  <a:pt x="15192" y="-2715"/>
                  <a:pt x="21600" y="3199"/>
                  <a:pt x="19225" y="18885"/>
                </a:cubicBezTo>
              </a:path>
            </a:pathLst>
          </a:custGeom>
          <a:ln w="38100" cap="rnd">
            <a:solidFill>
              <a:srgbClr val="880F19"/>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a:latin typeface="Calibri"/>
                <a:ea typeface="Calibri"/>
                <a:cs typeface="Calibri"/>
                <a:sym typeface="Calibri"/>
              </a:defRPr>
            </a:pPr>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Merging Citations</a:t>
            </a:r>
          </a:p>
        </p:txBody>
      </p:sp>
      <p:pic>
        <p:nvPicPr>
          <p:cNvPr id="294" name="image65.png"/>
          <p:cNvPicPr/>
          <p:nvPr/>
        </p:nvPicPr>
        <p:blipFill>
          <a:blip r:embed="rId3">
            <a:extLst/>
          </a:blip>
          <a:stretch>
            <a:fillRect/>
          </a:stretch>
        </p:blipFill>
        <p:spPr>
          <a:xfrm>
            <a:off x="622139" y="4928177"/>
            <a:ext cx="7899722" cy="466372"/>
          </a:xfrm>
          <a:prstGeom prst="rect">
            <a:avLst/>
          </a:prstGeom>
          <a:ln w="12700">
            <a:miter lim="400000"/>
          </a:ln>
          <a:effectLst>
            <a:outerShdw blurRad="63500" rotWithShape="0">
              <a:srgbClr val="000000">
                <a:alpha val="39999"/>
              </a:srgbClr>
            </a:outerShdw>
          </a:effectLst>
        </p:spPr>
      </p:pic>
      <p:pic>
        <p:nvPicPr>
          <p:cNvPr id="295" name="image66.png"/>
          <p:cNvPicPr/>
          <p:nvPr/>
        </p:nvPicPr>
        <p:blipFill>
          <a:blip r:embed="rId4">
            <a:extLst/>
          </a:blip>
          <a:stretch>
            <a:fillRect/>
          </a:stretch>
        </p:blipFill>
        <p:spPr>
          <a:xfrm>
            <a:off x="642711" y="2108480"/>
            <a:ext cx="7940676" cy="458299"/>
          </a:xfrm>
          <a:prstGeom prst="rect">
            <a:avLst/>
          </a:prstGeom>
          <a:ln w="12700">
            <a:miter lim="400000"/>
          </a:ln>
          <a:effectLst>
            <a:outerShdw blurRad="63500" rotWithShape="0">
              <a:srgbClr val="000000">
                <a:alpha val="39999"/>
              </a:srgbClr>
            </a:outerShdw>
          </a:effectLst>
        </p:spPr>
      </p:pic>
      <p:pic>
        <p:nvPicPr>
          <p:cNvPr id="296" name="image67.png"/>
          <p:cNvPicPr/>
          <p:nvPr/>
        </p:nvPicPr>
        <p:blipFill>
          <a:blip r:embed="rId5">
            <a:extLst/>
          </a:blip>
          <a:stretch>
            <a:fillRect/>
          </a:stretch>
        </p:blipFill>
        <p:spPr>
          <a:xfrm>
            <a:off x="668619" y="3465298"/>
            <a:ext cx="7806761" cy="447265"/>
          </a:xfrm>
          <a:prstGeom prst="rect">
            <a:avLst/>
          </a:prstGeom>
          <a:ln w="12700">
            <a:miter lim="400000"/>
          </a:ln>
          <a:effectLst>
            <a:outerShdw blurRad="63500" rotWithShape="0">
              <a:srgbClr val="000000">
                <a:alpha val="39999"/>
              </a:srgbClr>
            </a:outerShdw>
          </a:effectLst>
        </p:spPr>
      </p:pic>
      <p:sp>
        <p:nvSpPr>
          <p:cNvPr id="297" name="Shape 297"/>
          <p:cNvSpPr/>
          <p:nvPr/>
        </p:nvSpPr>
        <p:spPr>
          <a:xfrm>
            <a:off x="5003527" y="4041719"/>
            <a:ext cx="1573734" cy="810667"/>
          </a:xfrm>
          <a:custGeom>
            <a:avLst/>
            <a:gdLst/>
            <a:ahLst/>
            <a:cxnLst>
              <a:cxn ang="0">
                <a:pos x="wd2" y="hd2"/>
              </a:cxn>
              <a:cxn ang="5400000">
                <a:pos x="wd2" y="hd2"/>
              </a:cxn>
              <a:cxn ang="10800000">
                <a:pos x="wd2" y="hd2"/>
              </a:cxn>
              <a:cxn ang="16200000">
                <a:pos x="wd2" y="hd2"/>
              </a:cxn>
            </a:cxnLst>
            <a:rect l="0" t="0" r="r" b="b"/>
            <a:pathLst>
              <a:path w="21600" h="20530" extrusionOk="0">
                <a:moveTo>
                  <a:pt x="0" y="136"/>
                </a:moveTo>
                <a:cubicBezTo>
                  <a:pt x="10349" y="-1070"/>
                  <a:pt x="17549" y="5728"/>
                  <a:pt x="21600" y="20530"/>
                </a:cubicBezTo>
              </a:path>
            </a:pathLst>
          </a:custGeom>
          <a:ln w="38100" cap="rnd">
            <a:solidFill>
              <a:srgbClr val="880F19"/>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a:latin typeface="Calibri"/>
                <a:ea typeface="Calibri"/>
                <a:cs typeface="Calibri"/>
                <a:sym typeface="Calibri"/>
              </a:defRPr>
            </a:pPr>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Inserting Your Bibliography</a:t>
            </a:r>
          </a:p>
        </p:txBody>
      </p:sp>
      <p:pic>
        <p:nvPicPr>
          <p:cNvPr id="302" name="image68.png"/>
          <p:cNvPicPr/>
          <p:nvPr/>
        </p:nvPicPr>
        <p:blipFill>
          <a:blip r:embed="rId3">
            <a:extLst/>
          </a:blip>
          <a:stretch>
            <a:fillRect/>
          </a:stretch>
        </p:blipFill>
        <p:spPr>
          <a:xfrm>
            <a:off x="1775592" y="2754404"/>
            <a:ext cx="5592816" cy="3265582"/>
          </a:xfrm>
          <a:prstGeom prst="rect">
            <a:avLst/>
          </a:prstGeom>
          <a:ln w="12700">
            <a:miter lim="400000"/>
          </a:ln>
          <a:effectLst>
            <a:outerShdw blurRad="63500" rotWithShape="0">
              <a:srgbClr val="000000">
                <a:alpha val="39999"/>
              </a:srgbClr>
            </a:outerShdw>
          </a:effectLst>
        </p:spPr>
      </p:pic>
      <p:pic>
        <p:nvPicPr>
          <p:cNvPr id="303" name="image69.png"/>
          <p:cNvPicPr/>
          <p:nvPr/>
        </p:nvPicPr>
        <p:blipFill>
          <a:blip r:embed="rId4">
            <a:extLst/>
          </a:blip>
          <a:stretch>
            <a:fillRect/>
          </a:stretch>
        </p:blipFill>
        <p:spPr>
          <a:xfrm>
            <a:off x="1100000" y="1870122"/>
            <a:ext cx="7012514" cy="381163"/>
          </a:xfrm>
          <a:prstGeom prst="rect">
            <a:avLst/>
          </a:prstGeom>
          <a:ln w="12700">
            <a:miter lim="400000"/>
          </a:ln>
          <a:effectLst>
            <a:outerShdw blurRad="63500" rotWithShape="0">
              <a:srgbClr val="000000">
                <a:alpha val="39999"/>
              </a:srgbClr>
            </a:outerShdw>
          </a:effectLst>
        </p:spPr>
      </p:pic>
      <p:sp>
        <p:nvSpPr>
          <p:cNvPr id="304" name="Shape 304"/>
          <p:cNvSpPr/>
          <p:nvPr/>
        </p:nvSpPr>
        <p:spPr>
          <a:xfrm>
            <a:off x="4100079" y="1819322"/>
            <a:ext cx="1166083" cy="412732"/>
          </a:xfrm>
          <a:prstGeom prst="rect">
            <a:avLst/>
          </a:pr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
        <p:nvSpPr>
          <p:cNvPr id="305" name="Shape 305"/>
          <p:cNvSpPr/>
          <p:nvPr/>
        </p:nvSpPr>
        <p:spPr>
          <a:xfrm>
            <a:off x="4683119" y="2147715"/>
            <a:ext cx="3" cy="770059"/>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hape 378"/>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Search the Catalog Online</a:t>
            </a:r>
          </a:p>
        </p:txBody>
      </p:sp>
      <p:pic>
        <p:nvPicPr>
          <p:cNvPr id="379" name="image88.png" descr="Screenshot 2014-03-14 10.18.22.png"/>
          <p:cNvPicPr/>
          <p:nvPr/>
        </p:nvPicPr>
        <p:blipFill>
          <a:blip r:embed="rId3">
            <a:extLst/>
          </a:blip>
          <a:stretch>
            <a:fillRect/>
          </a:stretch>
        </p:blipFill>
        <p:spPr>
          <a:xfrm>
            <a:off x="457200" y="1658471"/>
            <a:ext cx="5085535" cy="4270562"/>
          </a:xfrm>
          <a:prstGeom prst="rect">
            <a:avLst/>
          </a:prstGeom>
          <a:ln w="12700">
            <a:miter lim="400000"/>
          </a:ln>
          <a:effectLst>
            <a:outerShdw blurRad="63500" rotWithShape="0">
              <a:srgbClr val="000000">
                <a:alpha val="39999"/>
              </a:srgbClr>
            </a:outerShdw>
          </a:effectLst>
        </p:spPr>
      </p:pic>
      <p:sp>
        <p:nvSpPr>
          <p:cNvPr id="380" name="Shape 380"/>
          <p:cNvSpPr/>
          <p:nvPr/>
        </p:nvSpPr>
        <p:spPr>
          <a:xfrm>
            <a:off x="5752353" y="2553011"/>
            <a:ext cx="3287060" cy="176143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a:solidFill>
                  <a:srgbClr val="000000"/>
                </a:solidFill>
              </a:defRPr>
            </a:pPr>
            <a:r>
              <a:rPr>
                <a:solidFill>
                  <a:srgbClr val="3C3C3B"/>
                </a:solidFill>
                <a:latin typeface="+mj-lt"/>
                <a:ea typeface="+mj-ea"/>
                <a:cs typeface="+mj-cs"/>
                <a:sym typeface="Helvetica Neue"/>
              </a:rPr>
              <a:t>Conduct advanced searches or browse by discipline</a:t>
            </a:r>
            <a:endParaRPr>
              <a:latin typeface="Calibri"/>
              <a:ea typeface="Calibri"/>
              <a:cs typeface="Calibri"/>
              <a:sym typeface="Calibri"/>
            </a:endParaRPr>
          </a:p>
          <a:p>
            <a:pPr lvl="0">
              <a:defRPr>
                <a:solidFill>
                  <a:srgbClr val="000000"/>
                </a:solidFill>
              </a:defRPr>
            </a:pPr>
            <a:endParaRPr>
              <a:latin typeface="+mj-lt"/>
              <a:ea typeface="+mj-ea"/>
              <a:cs typeface="+mj-cs"/>
              <a:sym typeface="Helvetica Neue"/>
            </a:endParaRPr>
          </a:p>
          <a:p>
            <a:pPr lvl="0">
              <a:defRPr>
                <a:solidFill>
                  <a:srgbClr val="000000"/>
                </a:solidFill>
              </a:defRPr>
            </a:pPr>
            <a:r>
              <a:rPr>
                <a:solidFill>
                  <a:srgbClr val="3C3C3B"/>
                </a:solidFill>
                <a:latin typeface="+mj-lt"/>
                <a:ea typeface="+mj-ea"/>
                <a:cs typeface="+mj-cs"/>
                <a:sym typeface="Helvetica Neue"/>
              </a:rPr>
              <a:t>Find new research based on what is popular or the most recently added</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Quickly Add New Research</a:t>
            </a:r>
          </a:p>
        </p:txBody>
      </p:sp>
      <p:pic>
        <p:nvPicPr>
          <p:cNvPr id="385" name="image89.png" descr="MWdiscAddPaper.png"/>
          <p:cNvPicPr/>
          <p:nvPr/>
        </p:nvPicPr>
        <p:blipFill>
          <a:blip r:embed="rId3">
            <a:extLst/>
          </a:blip>
          <a:stretch>
            <a:fillRect/>
          </a:stretch>
        </p:blipFill>
        <p:spPr>
          <a:xfrm>
            <a:off x="457200" y="1606084"/>
            <a:ext cx="5361043" cy="4385329"/>
          </a:xfrm>
          <a:prstGeom prst="rect">
            <a:avLst/>
          </a:prstGeom>
          <a:ln w="12700">
            <a:miter lim="400000"/>
          </a:ln>
          <a:effectLst>
            <a:outerShdw blurRad="63500" rotWithShape="0">
              <a:srgbClr val="000000">
                <a:alpha val="39999"/>
              </a:srgbClr>
            </a:outerShdw>
          </a:effectLst>
        </p:spPr>
      </p:pic>
      <p:sp>
        <p:nvSpPr>
          <p:cNvPr id="386" name="Shape 386"/>
          <p:cNvSpPr/>
          <p:nvPr/>
        </p:nvSpPr>
        <p:spPr>
          <a:xfrm>
            <a:off x="6499410" y="2233613"/>
            <a:ext cx="2644592" cy="204083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a:solidFill>
                  <a:srgbClr val="000000"/>
                </a:solidFill>
              </a:defRPr>
            </a:pPr>
            <a:r>
              <a:rPr>
                <a:solidFill>
                  <a:srgbClr val="3C3C3B"/>
                </a:solidFill>
                <a:latin typeface="+mj-lt"/>
                <a:ea typeface="+mj-ea"/>
                <a:cs typeface="+mj-cs"/>
                <a:sym typeface="Helvetica Neue"/>
              </a:rPr>
              <a:t>If the article is freely available, it’s a one-click addition to your library</a:t>
            </a:r>
            <a:endParaRPr>
              <a:latin typeface="Calibri"/>
              <a:ea typeface="Calibri"/>
              <a:cs typeface="Calibri"/>
              <a:sym typeface="Calibri"/>
            </a:endParaRPr>
          </a:p>
          <a:p>
            <a:pPr lvl="0">
              <a:defRPr>
                <a:solidFill>
                  <a:srgbClr val="000000"/>
                </a:solidFill>
              </a:defRPr>
            </a:pPr>
            <a:endParaRPr>
              <a:latin typeface="+mj-lt"/>
              <a:ea typeface="+mj-ea"/>
              <a:cs typeface="+mj-cs"/>
              <a:sym typeface="Helvetica Neue"/>
            </a:endParaRPr>
          </a:p>
          <a:p>
            <a:pPr lvl="0">
              <a:defRPr>
                <a:solidFill>
                  <a:srgbClr val="000000"/>
                </a:solidFill>
              </a:defRPr>
            </a:pPr>
            <a:endParaRPr>
              <a:latin typeface="+mj-lt"/>
              <a:ea typeface="+mj-ea"/>
              <a:cs typeface="+mj-cs"/>
              <a:sym typeface="Helvetica Neue"/>
            </a:endParaRPr>
          </a:p>
          <a:p>
            <a:pPr lvl="0">
              <a:defRPr>
                <a:solidFill>
                  <a:srgbClr val="000000"/>
                </a:solidFill>
              </a:defRPr>
            </a:pPr>
            <a:r>
              <a:rPr>
                <a:solidFill>
                  <a:srgbClr val="3C3C3B"/>
                </a:solidFill>
                <a:latin typeface="+mj-lt"/>
                <a:ea typeface="+mj-ea"/>
                <a:cs typeface="+mj-cs"/>
                <a:sym typeface="Helvetica Neue"/>
              </a:rPr>
              <a:t>Or use Open URL to locate the full text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sldNum" sz="quarter" idx="2"/>
          </p:nvPr>
        </p:nvSpPr>
        <p:spPr>
          <a:xfrm>
            <a:off x="6553200" y="6278071"/>
            <a:ext cx="2133600" cy="243843"/>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448055">
              <a:defRPr sz="900"/>
            </a:lvl1pPr>
          </a:lstStyle>
          <a:p>
            <a:pPr lvl="0">
              <a:defRPr sz="1800">
                <a:solidFill>
                  <a:srgbClr val="000000"/>
                </a:solidFill>
              </a:defRPr>
            </a:pPr>
            <a:fld id="{86CB4B4D-7CA3-9044-876B-883B54F8677D}" type="slidenum">
              <a:rPr sz="900">
                <a:solidFill>
                  <a:srgbClr val="8F8F8F"/>
                </a:solidFill>
              </a:rPr>
              <a:t>3</a:t>
            </a:fld>
            <a:endParaRPr sz="900">
              <a:solidFill>
                <a:srgbClr val="8F8F8F"/>
              </a:solidFill>
            </a:endParaRPr>
          </a:p>
        </p:txBody>
      </p:sp>
      <p:sp>
        <p:nvSpPr>
          <p:cNvPr id="104" name="Shape 104"/>
          <p:cNvSpPr/>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defRPr sz="4000">
                <a:solidFill>
                  <a:srgbClr val="1E1E1D"/>
                </a:solidFill>
                <a:latin typeface="+mj-lt"/>
                <a:ea typeface="+mj-ea"/>
                <a:cs typeface="+mj-cs"/>
                <a:sym typeface="Helvetica Neue"/>
              </a:defRPr>
            </a:lvl1pPr>
          </a:lstStyle>
          <a:p>
            <a:pPr lvl="0">
              <a:defRPr sz="1800">
                <a:solidFill>
                  <a:srgbClr val="000000"/>
                </a:solidFill>
              </a:defRPr>
            </a:pPr>
            <a:r>
              <a:rPr sz="4000">
                <a:solidFill>
                  <a:srgbClr val="1E1E1D"/>
                </a:solidFill>
              </a:rPr>
              <a:t>Getting started</a:t>
            </a:r>
          </a:p>
        </p:txBody>
      </p:sp>
      <p:pic>
        <p:nvPicPr>
          <p:cNvPr id="105" name="image18.png"/>
          <p:cNvPicPr/>
          <p:nvPr/>
        </p:nvPicPr>
        <p:blipFill>
          <a:blip r:embed="rId3">
            <a:extLst/>
          </a:blip>
          <a:stretch>
            <a:fillRect/>
          </a:stretch>
        </p:blipFill>
        <p:spPr>
          <a:xfrm>
            <a:off x="1541465" y="1932721"/>
            <a:ext cx="6061070" cy="3737928"/>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a:xfrm>
            <a:off x="457200" y="4551486"/>
            <a:ext cx="8229600" cy="1500187"/>
          </a:xfrm>
        </p:spPr>
        <p:txBody>
          <a:bodyPr/>
          <a:lstStyle/>
          <a:p>
            <a:r>
              <a:rPr lang="en-US" dirty="0" smtClean="0"/>
              <a:t>www.mendeley.com</a:t>
            </a:r>
          </a:p>
          <a:p>
            <a:endParaRPr lang="en-US" dirty="0"/>
          </a:p>
        </p:txBody>
      </p:sp>
      <p:sp>
        <p:nvSpPr>
          <p:cNvPr id="6" name="Title 3"/>
          <p:cNvSpPr txBox="1">
            <a:spLocks/>
          </p:cNvSpPr>
          <p:nvPr/>
        </p:nvSpPr>
        <p:spPr>
          <a:xfrm>
            <a:off x="457200" y="3231099"/>
            <a:ext cx="8229600" cy="1362075"/>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kern="1200">
                <a:solidFill>
                  <a:schemeClr val="tx1">
                    <a:lumMod val="50000"/>
                  </a:schemeClr>
                </a:solidFill>
                <a:latin typeface="Helvetica Neue"/>
                <a:ea typeface="+mj-ea"/>
                <a:cs typeface="Helvetica Neue"/>
              </a:defRPr>
            </a:lvl1pPr>
          </a:lstStyle>
          <a:p>
            <a:r>
              <a:rPr lang="en-US" dirty="0" smtClean="0"/>
              <a:t>Mendeley</a:t>
            </a:r>
            <a:endParaRPr lang="en-US" sz="2800" dirty="0"/>
          </a:p>
        </p:txBody>
      </p:sp>
    </p:spTree>
    <p:extLst>
      <p:ext uri="{BB962C8B-B14F-4D97-AF65-F5344CB8AC3E}">
        <p14:creationId xmlns:p14="http://schemas.microsoft.com/office/powerpoint/2010/main" val="11208576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Mendeley Desktop</a:t>
            </a:r>
          </a:p>
        </p:txBody>
      </p:sp>
      <p:pic>
        <p:nvPicPr>
          <p:cNvPr id="110" name="image19.png"/>
          <p:cNvPicPr/>
          <p:nvPr/>
        </p:nvPicPr>
        <p:blipFill>
          <a:blip r:embed="rId3">
            <a:extLst/>
          </a:blip>
          <a:stretch>
            <a:fillRect/>
          </a:stretch>
        </p:blipFill>
        <p:spPr>
          <a:xfrm>
            <a:off x="854723" y="1806219"/>
            <a:ext cx="7502939" cy="4157880"/>
          </a:xfrm>
          <a:prstGeom prst="rect">
            <a:avLst/>
          </a:prstGeom>
          <a:ln w="12700">
            <a:miter lim="400000"/>
          </a:ln>
          <a:effectLst>
            <a:outerShdw blurRad="63500" rotWithShape="0">
              <a:srgbClr val="000000">
                <a:alpha val="39999"/>
              </a:srgbClr>
            </a:outerShdw>
          </a:effec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p:nvPr>
        </p:nvSpPr>
        <p:spPr>
          <a:xfrm>
            <a:off x="457200" y="274638"/>
            <a:ext cx="8229600" cy="1143001"/>
          </a:xfrm>
          <a:prstGeom prst="rect">
            <a:avLst/>
          </a:prstGeom>
        </p:spPr>
        <p:txBody>
          <a:bodyPr lIns="0" tIns="0" rIns="0" bIns="0"/>
          <a:lstStyle>
            <a:lvl1pPr>
              <a:defRPr>
                <a:solidFill>
                  <a:srgbClr val="1E1E1D"/>
                </a:solidFill>
              </a:defRPr>
            </a:lvl1pPr>
          </a:lstStyle>
          <a:p>
            <a:pPr lvl="0">
              <a:defRPr sz="1800">
                <a:solidFill>
                  <a:srgbClr val="000000"/>
                </a:solidFill>
              </a:defRPr>
            </a:pPr>
            <a:r>
              <a:rPr sz="4000">
                <a:solidFill>
                  <a:srgbClr val="1E1E1D"/>
                </a:solidFill>
              </a:rPr>
              <a:t>Mendeley Web</a:t>
            </a:r>
          </a:p>
        </p:txBody>
      </p:sp>
      <p:pic>
        <p:nvPicPr>
          <p:cNvPr id="115" name="image20.png"/>
          <p:cNvPicPr/>
          <p:nvPr/>
        </p:nvPicPr>
        <p:blipFill>
          <a:blip r:embed="rId3">
            <a:extLst/>
          </a:blip>
          <a:stretch>
            <a:fillRect/>
          </a:stretch>
        </p:blipFill>
        <p:spPr>
          <a:xfrm>
            <a:off x="332546" y="1704879"/>
            <a:ext cx="8547294" cy="4114602"/>
          </a:xfrm>
          <a:prstGeom prst="rect">
            <a:avLst/>
          </a:prstGeom>
          <a:ln w="12700">
            <a:miter lim="400000"/>
          </a:ln>
          <a:effectLst>
            <a:outerShdw blurRad="63500" rotWithShape="0">
              <a:srgbClr val="000000">
                <a:alpha val="39999"/>
              </a:srgbClr>
            </a:outerShdw>
          </a:effec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Adding Documents</a:t>
            </a:r>
          </a:p>
        </p:txBody>
      </p:sp>
      <p:sp>
        <p:nvSpPr>
          <p:cNvPr id="136" name="Shape 136"/>
          <p:cNvSpPr/>
          <p:nvPr/>
        </p:nvSpPr>
        <p:spPr>
          <a:xfrm>
            <a:off x="530122" y="1931615"/>
            <a:ext cx="2585819" cy="64383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defRPr>
                <a:solidFill>
                  <a:srgbClr val="000000"/>
                </a:solidFill>
              </a:defRPr>
            </a:pPr>
            <a:r>
              <a:rPr>
                <a:solidFill>
                  <a:srgbClr val="1E1E1D"/>
                </a:solidFill>
                <a:latin typeface="+mj-lt"/>
                <a:ea typeface="+mj-ea"/>
                <a:cs typeface="+mj-cs"/>
                <a:sym typeface="Helvetica Neue"/>
              </a:rPr>
              <a:t>Select a file or folder to </a:t>
            </a:r>
            <a:endParaRPr>
              <a:latin typeface="Calibri"/>
              <a:ea typeface="Calibri"/>
              <a:cs typeface="Calibri"/>
              <a:sym typeface="Calibri"/>
            </a:endParaRPr>
          </a:p>
          <a:p>
            <a:pPr lvl="0">
              <a:defRPr>
                <a:solidFill>
                  <a:srgbClr val="000000"/>
                </a:solidFill>
              </a:defRPr>
            </a:pPr>
            <a:r>
              <a:rPr>
                <a:solidFill>
                  <a:srgbClr val="1E1E1D"/>
                </a:solidFill>
                <a:latin typeface="+mj-lt"/>
                <a:ea typeface="+mj-ea"/>
                <a:cs typeface="+mj-cs"/>
                <a:sym typeface="Helvetica Neue"/>
              </a:rPr>
              <a:t>add from your computer</a:t>
            </a:r>
          </a:p>
        </p:txBody>
      </p:sp>
      <p:sp>
        <p:nvSpPr>
          <p:cNvPr id="137" name="Shape 137"/>
          <p:cNvSpPr/>
          <p:nvPr/>
        </p:nvSpPr>
        <p:spPr>
          <a:xfrm>
            <a:off x="530122" y="3027109"/>
            <a:ext cx="1649473" cy="36443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a:solidFill>
                  <a:srgbClr val="1E1E1D"/>
                </a:solidFill>
                <a:latin typeface="+mj-lt"/>
                <a:ea typeface="+mj-ea"/>
                <a:cs typeface="+mj-cs"/>
                <a:sym typeface="Helvetica Neue"/>
              </a:defRPr>
            </a:lvl1pPr>
          </a:lstStyle>
          <a:p>
            <a:pPr lvl="0">
              <a:defRPr>
                <a:solidFill>
                  <a:srgbClr val="000000"/>
                </a:solidFill>
              </a:defRPr>
            </a:pPr>
            <a:r>
              <a:rPr>
                <a:solidFill>
                  <a:srgbClr val="1E1E1D"/>
                </a:solidFill>
              </a:rPr>
              <a:t>Watch a folder </a:t>
            </a:r>
          </a:p>
        </p:txBody>
      </p:sp>
      <p:sp>
        <p:nvSpPr>
          <p:cNvPr id="138" name="Shape 138"/>
          <p:cNvSpPr/>
          <p:nvPr/>
        </p:nvSpPr>
        <p:spPr>
          <a:xfrm>
            <a:off x="538588" y="3837616"/>
            <a:ext cx="2206652" cy="92323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a:solidFill>
                  <a:srgbClr val="000000"/>
                </a:solidFill>
              </a:defRPr>
            </a:pPr>
            <a:r>
              <a:rPr>
                <a:solidFill>
                  <a:srgbClr val="1E1E1D"/>
                </a:solidFill>
                <a:latin typeface="+mj-lt"/>
                <a:ea typeface="+mj-ea"/>
                <a:cs typeface="+mj-cs"/>
                <a:sym typeface="Helvetica Neue"/>
              </a:rPr>
              <a:t>Add reference by</a:t>
            </a:r>
            <a:endParaRPr>
              <a:latin typeface="Calibri"/>
              <a:ea typeface="Calibri"/>
              <a:cs typeface="Calibri"/>
              <a:sym typeface="Calibri"/>
            </a:endParaRPr>
          </a:p>
          <a:p>
            <a:pPr lvl="0">
              <a:defRPr>
                <a:solidFill>
                  <a:srgbClr val="000000"/>
                </a:solidFill>
              </a:defRPr>
            </a:pPr>
            <a:r>
              <a:rPr>
                <a:solidFill>
                  <a:srgbClr val="1E1E1D"/>
                </a:solidFill>
                <a:latin typeface="+mj-lt"/>
                <a:ea typeface="+mj-ea"/>
                <a:cs typeface="+mj-cs"/>
                <a:sym typeface="Helvetica Neue"/>
              </a:rPr>
              <a:t>manually entering details</a:t>
            </a:r>
          </a:p>
        </p:txBody>
      </p:sp>
      <p:pic>
        <p:nvPicPr>
          <p:cNvPr id="139" name="image27.png"/>
          <p:cNvPicPr/>
          <p:nvPr/>
        </p:nvPicPr>
        <p:blipFill>
          <a:blip r:embed="rId3">
            <a:extLst/>
          </a:blip>
          <a:stretch>
            <a:fillRect/>
          </a:stretch>
        </p:blipFill>
        <p:spPr>
          <a:xfrm>
            <a:off x="2907801" y="2682169"/>
            <a:ext cx="5832525" cy="2954689"/>
          </a:xfrm>
          <a:prstGeom prst="rect">
            <a:avLst/>
          </a:prstGeom>
          <a:ln w="12700">
            <a:miter lim="400000"/>
          </a:ln>
          <a:effectLst>
            <a:outerShdw blurRad="63500" rotWithShape="0">
              <a:srgbClr val="000000">
                <a:alpha val="39999"/>
              </a:srgbClr>
            </a:outerShdw>
          </a:effectLst>
        </p:spPr>
      </p:pic>
      <p:sp>
        <p:nvSpPr>
          <p:cNvPr id="140" name="Shape 140"/>
          <p:cNvSpPr/>
          <p:nvPr/>
        </p:nvSpPr>
        <p:spPr>
          <a:xfrm flipV="1">
            <a:off x="1551454" y="3028088"/>
            <a:ext cx="1544235"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41" name="Shape 141"/>
          <p:cNvSpPr/>
          <p:nvPr/>
        </p:nvSpPr>
        <p:spPr>
          <a:xfrm>
            <a:off x="1552465" y="2578319"/>
            <a:ext cx="3" cy="455805"/>
          </a:xfrm>
          <a:prstGeom prst="line">
            <a:avLst/>
          </a:prstGeom>
          <a:ln w="38100" cap="rnd">
            <a:solidFill>
              <a:srgbClr val="AF171F"/>
            </a:solidFill>
            <a:custDash>
              <a:ds d="100000" sp="200000"/>
            </a:custDash>
            <a:round/>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42" name="Shape 142"/>
          <p:cNvSpPr/>
          <p:nvPr/>
        </p:nvSpPr>
        <p:spPr>
          <a:xfrm flipV="1">
            <a:off x="2045729" y="3230116"/>
            <a:ext cx="1049959"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43" name="Shape 143"/>
          <p:cNvSpPr/>
          <p:nvPr/>
        </p:nvSpPr>
        <p:spPr>
          <a:xfrm flipV="1">
            <a:off x="1525861" y="3405675"/>
            <a:ext cx="1569828"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44" name="Shape 144"/>
          <p:cNvSpPr/>
          <p:nvPr/>
        </p:nvSpPr>
        <p:spPr>
          <a:xfrm>
            <a:off x="1552465" y="3295813"/>
            <a:ext cx="3" cy="455805"/>
          </a:xfrm>
          <a:prstGeom prst="line">
            <a:avLst/>
          </a:prstGeom>
          <a:ln w="38100" cap="rnd">
            <a:solidFill>
              <a:srgbClr val="AF171F"/>
            </a:solidFill>
            <a:custDash>
              <a:ds d="100000" sp="200000"/>
            </a:custDash>
            <a:round/>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45" name="Shape 145"/>
          <p:cNvSpPr/>
          <p:nvPr/>
        </p:nvSpPr>
        <p:spPr>
          <a:xfrm>
            <a:off x="5421738" y="1874034"/>
            <a:ext cx="3121678" cy="5524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a:solidFill>
                  <a:srgbClr val="000000"/>
                </a:solidFill>
              </a:defRPr>
            </a:pPr>
            <a:r>
              <a:rPr>
                <a:solidFill>
                  <a:srgbClr val="1E1E1D"/>
                </a:solidFill>
                <a:latin typeface="+mj-lt"/>
                <a:ea typeface="+mj-ea"/>
                <a:cs typeface="+mj-cs"/>
                <a:sym typeface="Helvetica Neue"/>
              </a:rPr>
              <a:t>Import from another reference</a:t>
            </a:r>
            <a:endParaRPr>
              <a:latin typeface="Calibri"/>
              <a:ea typeface="Calibri"/>
              <a:cs typeface="Calibri"/>
              <a:sym typeface="Calibri"/>
            </a:endParaRPr>
          </a:p>
          <a:p>
            <a:pPr lvl="0">
              <a:defRPr>
                <a:solidFill>
                  <a:srgbClr val="000000"/>
                </a:solidFill>
              </a:defRPr>
            </a:pPr>
            <a:r>
              <a:rPr>
                <a:solidFill>
                  <a:srgbClr val="1E1E1D"/>
                </a:solidFill>
                <a:latin typeface="+mj-lt"/>
                <a:ea typeface="+mj-ea"/>
                <a:cs typeface="+mj-cs"/>
                <a:sym typeface="Helvetica Neue"/>
              </a:rPr>
              <a:t>manager, or BibTeX</a:t>
            </a:r>
          </a:p>
        </p:txBody>
      </p:sp>
      <p:sp>
        <p:nvSpPr>
          <p:cNvPr id="146" name="Shape 146"/>
          <p:cNvSpPr/>
          <p:nvPr/>
        </p:nvSpPr>
        <p:spPr>
          <a:xfrm>
            <a:off x="6419786" y="2426204"/>
            <a:ext cx="3" cy="1228752"/>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1" animBg="1" advAuto="0"/>
      <p:bldP spid="138"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Finding New Research</a:t>
            </a:r>
          </a:p>
        </p:txBody>
      </p:sp>
      <p:sp>
        <p:nvSpPr>
          <p:cNvPr id="151" name="Shape 151"/>
          <p:cNvSpPr/>
          <p:nvPr/>
        </p:nvSpPr>
        <p:spPr>
          <a:xfrm>
            <a:off x="816952" y="1929519"/>
            <a:ext cx="2702176" cy="37690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b="1">
                <a:solidFill>
                  <a:srgbClr val="1E1E1D"/>
                </a:solidFill>
                <a:latin typeface="+mj-lt"/>
                <a:ea typeface="+mj-ea"/>
                <a:cs typeface="+mj-cs"/>
                <a:sym typeface="Helvetica Neue"/>
              </a:defRPr>
            </a:lvl1pPr>
          </a:lstStyle>
          <a:p>
            <a:pPr lvl="0">
              <a:defRPr b="0">
                <a:solidFill>
                  <a:srgbClr val="000000"/>
                </a:solidFill>
              </a:defRPr>
            </a:pPr>
            <a:r>
              <a:rPr b="1">
                <a:solidFill>
                  <a:srgbClr val="1E1E1D"/>
                </a:solidFill>
              </a:rPr>
              <a:t>Mendeley Web Importer</a:t>
            </a:r>
          </a:p>
        </p:txBody>
      </p:sp>
      <p:pic>
        <p:nvPicPr>
          <p:cNvPr id="152" name="image28.png"/>
          <p:cNvPicPr/>
          <p:nvPr/>
        </p:nvPicPr>
        <p:blipFill>
          <a:blip r:embed="rId3">
            <a:extLst/>
          </a:blip>
          <a:stretch>
            <a:fillRect/>
          </a:stretch>
        </p:blipFill>
        <p:spPr>
          <a:xfrm>
            <a:off x="4444024" y="2552001"/>
            <a:ext cx="3942923" cy="2903604"/>
          </a:xfrm>
          <a:prstGeom prst="rect">
            <a:avLst/>
          </a:prstGeom>
          <a:ln w="12700">
            <a:miter lim="400000"/>
          </a:ln>
          <a:effectLst>
            <a:outerShdw blurRad="63500" rotWithShape="0">
              <a:srgbClr val="000000">
                <a:alpha val="39999"/>
              </a:srgbClr>
            </a:outerShdw>
          </a:effectLst>
        </p:spPr>
      </p:pic>
      <p:sp>
        <p:nvSpPr>
          <p:cNvPr id="153" name="Shape 153"/>
          <p:cNvSpPr/>
          <p:nvPr/>
        </p:nvSpPr>
        <p:spPr>
          <a:xfrm>
            <a:off x="4882253" y="1929519"/>
            <a:ext cx="3168748" cy="37690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b="1">
                <a:solidFill>
                  <a:srgbClr val="1E1E1D"/>
                </a:solidFill>
                <a:latin typeface="+mj-lt"/>
                <a:ea typeface="+mj-ea"/>
                <a:cs typeface="+mj-cs"/>
                <a:sym typeface="Helvetica Neue"/>
              </a:defRPr>
            </a:lvl1pPr>
          </a:lstStyle>
          <a:p>
            <a:pPr lvl="0">
              <a:defRPr b="0">
                <a:solidFill>
                  <a:srgbClr val="000000"/>
                </a:solidFill>
              </a:defRPr>
            </a:pPr>
            <a:r>
              <a:rPr b="1">
                <a:solidFill>
                  <a:srgbClr val="1E1E1D"/>
                </a:solidFill>
              </a:rPr>
              <a:t>Mendeley Research Catalog</a:t>
            </a:r>
          </a:p>
        </p:txBody>
      </p:sp>
      <p:pic>
        <p:nvPicPr>
          <p:cNvPr id="154" name="image29.png"/>
          <p:cNvPicPr/>
          <p:nvPr/>
        </p:nvPicPr>
        <p:blipFill>
          <a:blip r:embed="rId4">
            <a:extLst/>
          </a:blip>
          <a:stretch>
            <a:fillRect/>
          </a:stretch>
        </p:blipFill>
        <p:spPr>
          <a:xfrm>
            <a:off x="594551" y="2528218"/>
            <a:ext cx="3187581" cy="2951079"/>
          </a:xfrm>
          <a:prstGeom prst="rect">
            <a:avLst/>
          </a:prstGeom>
          <a:ln w="12700">
            <a:miter lim="400000"/>
          </a:ln>
          <a:effectLst>
            <a:outerShdw blurRad="63500" rotWithShape="0">
              <a:srgbClr val="000000">
                <a:alpha val="39999"/>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1" animBg="1" advAuto="0"/>
      <p:bldP spid="153"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lang="en-GB" sz="4000" dirty="0" smtClean="0">
                <a:solidFill>
                  <a:srgbClr val="1E1E1D"/>
                </a:solidFill>
              </a:rPr>
              <a:t>Web Importer</a:t>
            </a:r>
            <a:endParaRPr sz="4000">
              <a:solidFill>
                <a:srgbClr val="1E1E1D"/>
              </a:solidFill>
            </a:endParaRPr>
          </a:p>
        </p:txBody>
      </p:sp>
      <p:pic>
        <p:nvPicPr>
          <p:cNvPr id="2" name="Picture 1"/>
          <p:cNvPicPr>
            <a:picLocks noChangeAspect="1"/>
          </p:cNvPicPr>
          <p:nvPr/>
        </p:nvPicPr>
        <p:blipFill>
          <a:blip r:embed="rId3"/>
          <a:stretch>
            <a:fillRect/>
          </a:stretch>
        </p:blipFill>
        <p:spPr>
          <a:xfrm>
            <a:off x="1138767" y="1989139"/>
            <a:ext cx="6019800" cy="4025900"/>
          </a:xfrm>
          <a:prstGeom prst="rect">
            <a:avLst/>
          </a:prstGeom>
        </p:spPr>
      </p:pic>
    </p:spTree>
    <p:extLst>
      <p:ext uri="{BB962C8B-B14F-4D97-AF65-F5344CB8AC3E}">
        <p14:creationId xmlns:p14="http://schemas.microsoft.com/office/powerpoint/2010/main" val="325323289"/>
      </p:ext>
    </p:extLst>
  </p:cSld>
  <p:clrMapOvr>
    <a:masterClrMapping/>
  </p:clrMapOvr>
  <p:transition spd="med"/>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lang="en-GB" sz="4000" dirty="0" smtClean="0">
                <a:solidFill>
                  <a:srgbClr val="1E1E1D"/>
                </a:solidFill>
              </a:rPr>
              <a:t>Web Importer</a:t>
            </a:r>
            <a:endParaRPr sz="4000">
              <a:solidFill>
                <a:srgbClr val="1E1E1D"/>
              </a:solidFill>
            </a:endParaRPr>
          </a:p>
        </p:txBody>
      </p:sp>
      <p:pic>
        <p:nvPicPr>
          <p:cNvPr id="3" name="Picture 2"/>
          <p:cNvPicPr>
            <a:picLocks noChangeAspect="1"/>
          </p:cNvPicPr>
          <p:nvPr/>
        </p:nvPicPr>
        <p:blipFill>
          <a:blip r:embed="rId3"/>
          <a:stretch>
            <a:fillRect/>
          </a:stretch>
        </p:blipFill>
        <p:spPr>
          <a:xfrm>
            <a:off x="1458383" y="1786966"/>
            <a:ext cx="5956300" cy="4140200"/>
          </a:xfrm>
          <a:prstGeom prst="rect">
            <a:avLst/>
          </a:prstGeom>
        </p:spPr>
      </p:pic>
    </p:spTree>
    <p:extLst>
      <p:ext uri="{BB962C8B-B14F-4D97-AF65-F5344CB8AC3E}">
        <p14:creationId xmlns:p14="http://schemas.microsoft.com/office/powerpoint/2010/main" val="680234594"/>
      </p:ext>
    </p:extLst>
  </p:cSld>
  <p:clrMapOvr>
    <a:masterClrMapping/>
  </p:clrMapOvr>
  <p:transition spd="med"/>
  <p:timing>
    <p:tnLst>
      <p:par>
        <p:cTn id="1" dur="indefinite" restart="never" fill="hold" nodeType="tmRoot"/>
      </p:par>
    </p:tnLst>
  </p:timing>
</p:sld>
</file>

<file path=ppt/theme/theme1.xml><?xml version="1.0" encoding="utf-8"?>
<a:theme xmlns:a="http://schemas.openxmlformats.org/drawingml/2006/main" name="Default">
  <a:themeElements>
    <a:clrScheme name="Default">
      <a:dk1>
        <a:srgbClr val="3C3C3B"/>
      </a:dk1>
      <a:lt1>
        <a:srgbClr val="FFFFFF"/>
      </a:lt1>
      <a:dk2>
        <a:srgbClr val="A7A7A7"/>
      </a:dk2>
      <a:lt2>
        <a:srgbClr val="535353"/>
      </a:lt2>
      <a:accent1>
        <a:srgbClr val="791223"/>
      </a:accent1>
      <a:accent2>
        <a:srgbClr val="777877"/>
      </a:accent2>
      <a:accent3>
        <a:srgbClr val="C0C1BF"/>
      </a:accent3>
      <a:accent4>
        <a:srgbClr val="3C3C3B"/>
      </a:accent4>
      <a:accent5>
        <a:srgbClr val="6A141A"/>
      </a:accent5>
      <a:accent6>
        <a:srgbClr val="DF6421"/>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9122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B"/>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9122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B"/>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791223"/>
      </a:accent1>
      <a:accent2>
        <a:srgbClr val="777877"/>
      </a:accent2>
      <a:accent3>
        <a:srgbClr val="C0C1BF"/>
      </a:accent3>
      <a:accent4>
        <a:srgbClr val="3C3C3B"/>
      </a:accent4>
      <a:accent5>
        <a:srgbClr val="6A141A"/>
      </a:accent5>
      <a:accent6>
        <a:srgbClr val="DF6421"/>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9122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B"/>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9122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B"/>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2889</TotalTime>
  <Words>3385</Words>
  <Application>Microsoft Office PowerPoint</Application>
  <PresentationFormat>Προβολή στην οθόνη (4:3)</PresentationFormat>
  <Paragraphs>222</Paragraphs>
  <Slides>30</Slides>
  <Notes>27</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Default</vt:lpstr>
      <vt:lpstr>Introduction to Mendeley</vt:lpstr>
      <vt:lpstr>Παρουσίαση του PowerPoint</vt:lpstr>
      <vt:lpstr>Παρουσίαση του PowerPoint</vt:lpstr>
      <vt:lpstr>Mendeley Desktop</vt:lpstr>
      <vt:lpstr>Mendeley Web</vt:lpstr>
      <vt:lpstr>Adding Documents</vt:lpstr>
      <vt:lpstr>Finding New Research</vt:lpstr>
      <vt:lpstr>Web Importer</vt:lpstr>
      <vt:lpstr>Web Importer</vt:lpstr>
      <vt:lpstr>Scopus and Science Direct</vt:lpstr>
      <vt:lpstr>Sync</vt:lpstr>
      <vt:lpstr>Organize</vt:lpstr>
      <vt:lpstr>Manage Your Library</vt:lpstr>
      <vt:lpstr>Create and Use Folders</vt:lpstr>
      <vt:lpstr>Παρουσίαση του PowerPoint</vt:lpstr>
      <vt:lpstr>Create Groups</vt:lpstr>
      <vt:lpstr>Παρουσίαση του PowerPoint</vt:lpstr>
      <vt:lpstr>Παρουσίαση του PowerPoint</vt:lpstr>
      <vt:lpstr>Search Your Documents</vt:lpstr>
      <vt:lpstr>Search Your Documents</vt:lpstr>
      <vt:lpstr>Checking for duplicates</vt:lpstr>
      <vt:lpstr>Cite</vt:lpstr>
      <vt:lpstr>Install the Citation Plug-in</vt:lpstr>
      <vt:lpstr>The Citation Tool Bar Appears in Word Automatically</vt:lpstr>
      <vt:lpstr>Generate In-Text Citations in Word</vt:lpstr>
      <vt:lpstr>Merging Citations</vt:lpstr>
      <vt:lpstr>Inserting Your Bibliography</vt:lpstr>
      <vt:lpstr>Search the Catalog Online</vt:lpstr>
      <vt:lpstr>Quickly Add New Research</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Mendeley</dc:title>
  <dc:creator>NektariosArnaoutakis</dc:creator>
  <cp:lastModifiedBy>NektariosArnaoutakis</cp:lastModifiedBy>
  <cp:revision>90</cp:revision>
  <dcterms:modified xsi:type="dcterms:W3CDTF">2021-03-03T11:13:58Z</dcterms:modified>
</cp:coreProperties>
</file>